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105AD20-8D95-4647-85B7-BCD755AD4537}" type="datetimeFigureOut">
              <a:rPr lang="en-US" smtClean="0"/>
              <a:pPr/>
              <a:t>12/7/2009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76D52B6F-B1E0-4F9C-81A0-BFEE2857B9D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5AD20-8D95-4647-85B7-BCD755AD4537}"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5AD20-8D95-4647-85B7-BCD755AD4537}"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5AD20-8D95-4647-85B7-BCD755AD4537}"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105AD20-8D95-4647-85B7-BCD755AD4537}"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6D52B6F-B1E0-4F9C-81A0-BFEE2857B9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05AD20-8D95-4647-85B7-BCD755AD4537}" type="datetimeFigureOut">
              <a:rPr lang="en-US" smtClean="0"/>
              <a:pPr/>
              <a:t>12/7/2009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105AD20-8D95-4647-85B7-BCD755AD4537}" type="datetimeFigureOut">
              <a:rPr lang="en-US" smtClean="0"/>
              <a:pPr/>
              <a:t>12/7/2009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05AD20-8D95-4647-85B7-BCD755AD4537}" type="datetimeFigureOut">
              <a:rPr lang="en-US" smtClean="0"/>
              <a:pPr/>
              <a:t>12/7/2009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05AD20-8D95-4647-85B7-BCD755AD4537}" type="datetimeFigureOut">
              <a:rPr lang="en-US" smtClean="0"/>
              <a:pPr/>
              <a:t>12/7/2009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05AD20-8D95-4647-85B7-BCD755AD4537}" type="datetimeFigureOut">
              <a:rPr lang="en-US" smtClean="0"/>
              <a:pPr/>
              <a:t>12/7/2009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05AD20-8D95-4647-85B7-BCD755AD4537}" type="datetimeFigureOut">
              <a:rPr lang="en-US" smtClean="0"/>
              <a:pPr/>
              <a:t>12/7/2009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D52B6F-B1E0-4F9C-81A0-BFEE2857B9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105AD20-8D95-4647-85B7-BCD755AD4537}" type="datetimeFigureOut">
              <a:rPr lang="en-US" smtClean="0"/>
              <a:pPr/>
              <a:t>12/7/2009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6D52B6F-B1E0-4F9C-81A0-BFEE2857B9D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lonelyplanet.com/destinationRedirector?atlasId=36330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online.culturegrams.com/gallery/albumindex.php?searchstring=&amp;index=12&amp;useraid=99&amp;refername=Photo%20Gallery&amp;referi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COLOMBIA</a:t>
            </a:r>
            <a:endParaRPr lang="en-US" dirty="0"/>
          </a:p>
        </p:txBody>
      </p:sp>
      <p:sp>
        <p:nvSpPr>
          <p:cNvPr id="3" name="Subtitle 2"/>
          <p:cNvSpPr>
            <a:spLocks noGrp="1"/>
          </p:cNvSpPr>
          <p:nvPr>
            <p:ph type="subTitle" idx="1"/>
          </p:nvPr>
        </p:nvSpPr>
        <p:spPr/>
        <p:txBody>
          <a:bodyPr/>
          <a:lstStyle/>
          <a:p>
            <a:endParaRPr lang="en-US" dirty="0"/>
          </a:p>
        </p:txBody>
      </p:sp>
      <p:pic>
        <p:nvPicPr>
          <p:cNvPr id="14338" name="Picture 2" descr="http://www.33ff.com/flags/XL_flags/Colombia_flag.gif"/>
          <p:cNvPicPr>
            <a:picLocks noChangeAspect="1" noChangeArrowheads="1"/>
          </p:cNvPicPr>
          <p:nvPr/>
        </p:nvPicPr>
        <p:blipFill>
          <a:blip r:embed="rId2" cstate="print"/>
          <a:srcRect/>
          <a:stretch>
            <a:fillRect/>
          </a:stretch>
        </p:blipFill>
        <p:spPr bwMode="auto">
          <a:xfrm>
            <a:off x="2590800" y="3886200"/>
            <a:ext cx="4038600" cy="2692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1+#ppt_w/2"/>
                                          </p:val>
                                        </p:tav>
                                        <p:tav tm="100000">
                                          <p:val>
                                            <p:strVal val="#ppt_x"/>
                                          </p:val>
                                        </p:tav>
                                      </p:tavLst>
                                    </p:anim>
                                    <p:anim calcmode="lin" valueType="num">
                                      <p:cBhvr additive="base">
                                        <p:cTn id="8" dur="3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nodePh="1">
                                  <p:stCondLst>
                                    <p:cond delay="0"/>
                                  </p:stCondLst>
                                  <p:endCondLst>
                                    <p:cond evt="begin" delay="0">
                                      <p:tn val="11"/>
                                    </p:cond>
                                  </p:end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14338"/>
                                        </p:tgtEl>
                                        <p:attrNameLst>
                                          <p:attrName>style.visibility</p:attrName>
                                        </p:attrNameLst>
                                      </p:cBhvr>
                                      <p:to>
                                        <p:strVal val="visible"/>
                                      </p:to>
                                    </p:set>
                                    <p:animEffect transition="in" filter="wedge">
                                      <p:cBhvr>
                                        <p:cTn id="18" dur="20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Citations  </a:t>
            </a:r>
            <a:endParaRPr lang="en-US" dirty="0"/>
          </a:p>
        </p:txBody>
      </p:sp>
      <p:sp>
        <p:nvSpPr>
          <p:cNvPr id="3" name="Content Placeholder 2"/>
          <p:cNvSpPr>
            <a:spLocks noGrp="1"/>
          </p:cNvSpPr>
          <p:nvPr>
            <p:ph idx="1"/>
          </p:nvPr>
        </p:nvSpPr>
        <p:spPr>
          <a:xfrm>
            <a:off x="457200" y="1600200"/>
            <a:ext cx="8229600" cy="4953000"/>
          </a:xfrm>
        </p:spPr>
        <p:txBody>
          <a:bodyPr>
            <a:normAutofit fontScale="40000" lnSpcReduction="20000"/>
          </a:bodyPr>
          <a:lstStyle/>
          <a:p>
            <a:r>
              <a:rPr lang="en-US" sz="2900" u="sng" dirty="0" smtClean="0"/>
              <a:t>Getting there &amp; away</a:t>
            </a:r>
            <a:r>
              <a:rPr lang="en-US" sz="2900" dirty="0" smtClean="0"/>
              <a:t>. 2009 9 October 2009 &lt;http://www.lonelyplanet.com/colombia/transport/getting-there-away&gt;. </a:t>
            </a:r>
          </a:p>
          <a:p>
            <a:r>
              <a:rPr lang="en-US" sz="2900" u="sng" dirty="0" smtClean="0"/>
              <a:t>Introducing Bogota</a:t>
            </a:r>
            <a:r>
              <a:rPr lang="en-US" sz="2900" dirty="0" smtClean="0"/>
              <a:t>. 2009 9 October 2009 &lt;http://www.lonelyplanet.com/colombia/bogota&gt;. </a:t>
            </a:r>
          </a:p>
          <a:p>
            <a:r>
              <a:rPr lang="en-US" sz="2900" u="sng" dirty="0" smtClean="0"/>
              <a:t>Money &amp; costs</a:t>
            </a:r>
            <a:r>
              <a:rPr lang="en-US" sz="2900" dirty="0" smtClean="0"/>
              <a:t>. 2009 9 October 2009 &lt;http://www.lonelyplanet.com/colombia/practical-information/money-costs&gt;. </a:t>
            </a:r>
          </a:p>
          <a:p>
            <a:r>
              <a:rPr lang="en-US" sz="2900" u="sng" dirty="0" err="1" smtClean="0"/>
              <a:t>Visias</a:t>
            </a:r>
            <a:r>
              <a:rPr lang="en-US" sz="2900" dirty="0" smtClean="0"/>
              <a:t>. 2009 9 October 2009 &lt;http://www.lonelyplanet.com/colombia/practical-information/visas&gt;. </a:t>
            </a:r>
          </a:p>
          <a:p>
            <a:r>
              <a:rPr lang="en-US" sz="2900" u="sng" dirty="0" smtClean="0"/>
              <a:t>Colombia</a:t>
            </a:r>
            <a:r>
              <a:rPr lang="en-US" sz="2900" dirty="0" smtClean="0"/>
              <a:t>. 2009 14 October 2009 &lt;http://online.culturegrams.com/world/world_country_sections.php?contid=7&amp;wmn=South_America&amp;cid=35&amp;cn=Colombia&amp;sname=Population&amp;snid=3&gt;. </a:t>
            </a:r>
          </a:p>
          <a:p>
            <a:r>
              <a:rPr lang="en-US" sz="2900" u="sng" dirty="0" smtClean="0"/>
              <a:t>Personal Appearance</a:t>
            </a:r>
            <a:r>
              <a:rPr lang="en-US" sz="2900" dirty="0" smtClean="0"/>
              <a:t>. 2009 14 October 2009 &lt;http://online.culturegrams.com/world/world_country_sections.php?contid=7&amp;wmn=South_America&amp;cid=35&amp;cn=Colombia&amp;sname=Personal_Appearance&amp;snid=7&gt;. </a:t>
            </a:r>
          </a:p>
          <a:p>
            <a:r>
              <a:rPr lang="en-US" sz="2900" u="sng" dirty="0" smtClean="0"/>
              <a:t>Religion</a:t>
            </a:r>
            <a:r>
              <a:rPr lang="en-US" sz="2900" dirty="0" smtClean="0"/>
              <a:t>. 2009 14 October 2009 &lt;http://online.culturegrams.com/world/world_country_sections.php?contid=7&amp;wmn=South_America&amp;cid=35&amp;cn=Colombia&amp;sname=Religion&amp;snid=5&gt;. </a:t>
            </a:r>
          </a:p>
          <a:p>
            <a:r>
              <a:rPr lang="en-US" sz="2900" u="sng" dirty="0" smtClean="0"/>
              <a:t>Eating</a:t>
            </a:r>
            <a:r>
              <a:rPr lang="en-US" sz="2900" dirty="0" smtClean="0"/>
              <a:t>. 2009 14 October 2009 &lt;http://online.culturegrams.com/world/world_country_sections.php?contid=7&amp;wmn=South_America&amp;cid=35&amp;cn=Colombia&amp;sname=Eating&amp;snid=10&gt;. </a:t>
            </a:r>
          </a:p>
          <a:p>
            <a:r>
              <a:rPr lang="en-US" sz="2900" u="sng" dirty="0" smtClean="0"/>
              <a:t>Land and Climate</a:t>
            </a:r>
            <a:r>
              <a:rPr lang="en-US" sz="2900" dirty="0" smtClean="0"/>
              <a:t>. 2009 14 October 2009 &lt;http://online.culturegrams.com/world/world_country_sections.php?contid=7&amp;wmn=South_America&amp;cid=35&amp;cn=Colombia&amp;sname=Land_and_Climate&amp;snid=1&gt;. </a:t>
            </a:r>
          </a:p>
          <a:p>
            <a:r>
              <a:rPr lang="en-US" sz="2900" dirty="0" smtClean="0"/>
              <a:t>15 October 2009 &lt;http://www.33ff.com/flags/XL_flags/Colombia_flag.gif&gt;. </a:t>
            </a:r>
          </a:p>
          <a:p>
            <a:r>
              <a:rPr lang="en-US" sz="2900" dirty="0" smtClean="0"/>
              <a:t>15 October 2009  &lt;http://www.worldsbestlanguageschools.com/Bogota_Colombia.jpg&gt;. </a:t>
            </a:r>
          </a:p>
          <a:p>
            <a:r>
              <a:rPr lang="en-US" sz="2900" dirty="0" smtClean="0"/>
              <a:t>15 October 2009 &lt;http://www.etravelphotos.com/photos/2003la/2003la-074-18s-w.jpg&gt;. </a:t>
            </a:r>
          </a:p>
          <a:p>
            <a:r>
              <a:rPr lang="en-US" sz="2900" dirty="0" smtClean="0"/>
              <a:t>15 October 2009 &lt;http://farm4.static.flickr.com/3235/3016589460_fd085ec1af.jpg&gt;.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a:t>
            </a:r>
            <a:endParaRPr lang="en-US" dirty="0"/>
          </a:p>
        </p:txBody>
      </p:sp>
      <p:sp>
        <p:nvSpPr>
          <p:cNvPr id="3" name="Content Placeholder 2"/>
          <p:cNvSpPr>
            <a:spLocks noGrp="1"/>
          </p:cNvSpPr>
          <p:nvPr>
            <p:ph idx="1"/>
          </p:nvPr>
        </p:nvSpPr>
        <p:spPr>
          <a:xfrm>
            <a:off x="457200" y="1219200"/>
            <a:ext cx="8229600" cy="2286000"/>
          </a:xfrm>
        </p:spPr>
        <p:txBody>
          <a:bodyPr>
            <a:normAutofit/>
          </a:bodyPr>
          <a:lstStyle/>
          <a:p>
            <a:pPr>
              <a:buNone/>
            </a:pPr>
            <a:r>
              <a:rPr lang="en-US" dirty="0" smtClean="0"/>
              <a:t>	Colombia is surrounded by Panama, Venezuela, Brazil, Peru, and Ecuador.  Though, Colombia only has road connections with Venezuela and Ecuador,  these are a few of the easiest and most popular  boarders to cross.</a:t>
            </a:r>
            <a:endParaRPr lang="en-US" dirty="0"/>
          </a:p>
        </p:txBody>
      </p:sp>
      <p:pic>
        <p:nvPicPr>
          <p:cNvPr id="1026" name="Picture 2" descr="http://www.worldsbestlanguageschools.com/Bogota_Colombia.jpg"/>
          <p:cNvPicPr>
            <a:picLocks noChangeAspect="1" noChangeArrowheads="1"/>
          </p:cNvPicPr>
          <p:nvPr/>
        </p:nvPicPr>
        <p:blipFill>
          <a:blip r:embed="rId2" cstate="print"/>
          <a:srcRect/>
          <a:stretch>
            <a:fillRect/>
          </a:stretch>
        </p:blipFill>
        <p:spPr bwMode="auto">
          <a:xfrm>
            <a:off x="2819400" y="3429000"/>
            <a:ext cx="3128433" cy="2346325"/>
          </a:xfrm>
          <a:prstGeom prst="rect">
            <a:avLst/>
          </a:prstGeom>
          <a:noFill/>
        </p:spPr>
      </p:pic>
      <p:sp>
        <p:nvSpPr>
          <p:cNvPr id="5" name="Rectangle 4"/>
          <p:cNvSpPr/>
          <p:nvPr/>
        </p:nvSpPr>
        <p:spPr>
          <a:xfrm>
            <a:off x="3124200" y="5867400"/>
            <a:ext cx="2438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Bogota is the capital of Colombia.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checkerboard(across)">
                                      <p:cBhvr>
                                        <p:cTn id="18" dur="10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edge">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TOURIST ATTRACTIONS</a:t>
            </a:r>
            <a:endParaRPr lang="en-US" dirty="0"/>
          </a:p>
        </p:txBody>
      </p:sp>
      <p:sp>
        <p:nvSpPr>
          <p:cNvPr id="3" name="Content Placeholder 2"/>
          <p:cNvSpPr>
            <a:spLocks noGrp="1"/>
          </p:cNvSpPr>
          <p:nvPr>
            <p:ph idx="1"/>
          </p:nvPr>
        </p:nvSpPr>
        <p:spPr>
          <a:xfrm>
            <a:off x="457200" y="1219200"/>
            <a:ext cx="8229600" cy="2895600"/>
          </a:xfrm>
        </p:spPr>
        <p:txBody>
          <a:bodyPr>
            <a:normAutofit/>
          </a:bodyPr>
          <a:lstStyle/>
          <a:p>
            <a:pPr>
              <a:buNone/>
            </a:pPr>
            <a:r>
              <a:rPr lang="en-US" sz="2000" dirty="0" smtClean="0"/>
              <a:t>	“Graceful churches, excellent museums, cultural events and a thriving nightlife can keep you busy for several days. Bogotá is also the political, financial and service center for the country, and its geographic heart, making it a useful base from which to explore the country. Despite its massive sprawl, Bogotá is a dotted with parks and leisure spots. Cool air and almost daily rain sweep away residual pollution, and there are several high peaks to the east of town that help you to keep your perspective on the ground.”</a:t>
            </a:r>
            <a:endParaRPr lang="en-US" sz="2000" dirty="0"/>
          </a:p>
        </p:txBody>
      </p:sp>
      <p:pic>
        <p:nvPicPr>
          <p:cNvPr id="15362" name="Picture 2" descr="http://www.etravelphotos.com/photos/2003la/2003la-074-18s-w.jpg"/>
          <p:cNvPicPr>
            <a:picLocks noChangeAspect="1" noChangeArrowheads="1"/>
          </p:cNvPicPr>
          <p:nvPr/>
        </p:nvPicPr>
        <p:blipFill>
          <a:blip r:embed="rId2" cstate="print"/>
          <a:srcRect/>
          <a:stretch>
            <a:fillRect/>
          </a:stretch>
        </p:blipFill>
        <p:spPr bwMode="auto">
          <a:xfrm>
            <a:off x="2971800" y="4191000"/>
            <a:ext cx="2199190" cy="1447800"/>
          </a:xfrm>
          <a:prstGeom prst="rect">
            <a:avLst/>
          </a:prstGeom>
          <a:noFill/>
        </p:spPr>
      </p:pic>
      <p:sp>
        <p:nvSpPr>
          <p:cNvPr id="5" name="Rectangle 4"/>
          <p:cNvSpPr/>
          <p:nvPr/>
        </p:nvSpPr>
        <p:spPr>
          <a:xfrm>
            <a:off x="3124200" y="5791200"/>
            <a:ext cx="1828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Church in Colombia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3" presetClass="entr" presetSubtype="16" fill="hold" nodeType="clickEffect">
                                  <p:stCondLst>
                                    <p:cond delay="0"/>
                                  </p:stCondLst>
                                  <p:childTnLst>
                                    <p:set>
                                      <p:cBhvr>
                                        <p:cTn id="17" dur="1" fill="hold">
                                          <p:stCondLst>
                                            <p:cond delay="0"/>
                                          </p:stCondLst>
                                        </p:cTn>
                                        <p:tgtEl>
                                          <p:spTgt spid="15362"/>
                                        </p:tgtEl>
                                        <p:attrNameLst>
                                          <p:attrName>style.visibility</p:attrName>
                                        </p:attrNameLst>
                                      </p:cBhvr>
                                      <p:to>
                                        <p:strVal val="visible"/>
                                      </p:to>
                                    </p:set>
                                    <p:animEffect transition="in" filter="plus(in)">
                                      <p:cBhvr>
                                        <p:cTn id="18" dur="2000"/>
                                        <p:tgtEl>
                                          <p:spTgt spid="15362"/>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heel(4)">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a:t>
            </a:r>
            <a:endParaRPr lang="en-US" dirty="0"/>
          </a:p>
        </p:txBody>
      </p:sp>
      <p:sp>
        <p:nvSpPr>
          <p:cNvPr id="3" name="Content Placeholder 2"/>
          <p:cNvSpPr>
            <a:spLocks noGrp="1"/>
          </p:cNvSpPr>
          <p:nvPr>
            <p:ph idx="1"/>
          </p:nvPr>
        </p:nvSpPr>
        <p:spPr>
          <a:xfrm>
            <a:off x="457200" y="1600200"/>
            <a:ext cx="8229600" cy="2133600"/>
          </a:xfrm>
        </p:spPr>
        <p:txBody>
          <a:bodyPr/>
          <a:lstStyle/>
          <a:p>
            <a:pPr>
              <a:buNone/>
            </a:pPr>
            <a:r>
              <a:rPr lang="en-US" sz="2000" dirty="0" smtClean="0"/>
              <a:t>	Colombian money is pesos.  If you have 1 peso then you have $0.000547 in U.S. money.</a:t>
            </a:r>
          </a:p>
          <a:p>
            <a:pPr>
              <a:buNone/>
            </a:pPr>
            <a:r>
              <a:rPr lang="en-US" sz="2000" dirty="0" smtClean="0"/>
              <a:t>	“Generally, </a:t>
            </a:r>
            <a:r>
              <a:rPr lang="en-US" sz="2000" dirty="0" err="1" smtClean="0"/>
              <a:t>Bancolombia</a:t>
            </a:r>
            <a:r>
              <a:rPr lang="en-US" sz="2000" dirty="0" smtClean="0"/>
              <a:t> and the </a:t>
            </a:r>
            <a:r>
              <a:rPr lang="en-US" sz="2000" dirty="0" err="1" smtClean="0"/>
              <a:t>Banco</a:t>
            </a:r>
            <a:r>
              <a:rPr lang="en-US" sz="2000" dirty="0" smtClean="0"/>
              <a:t> Unión </a:t>
            </a:r>
            <a:r>
              <a:rPr lang="en-US" sz="2000" dirty="0" err="1" smtClean="0"/>
              <a:t>Colombiano</a:t>
            </a:r>
            <a:r>
              <a:rPr lang="en-US" sz="2000" dirty="0" smtClean="0"/>
              <a:t> are the banks to visit if you need to change money or do any over-the-counter transactions. However, you will find half-a-dozen other banks in most medium-sized towns that have ATMs.”</a:t>
            </a:r>
          </a:p>
          <a:p>
            <a:pPr>
              <a:buNone/>
            </a:pPr>
            <a:endParaRPr lang="en-US" dirty="0"/>
          </a:p>
        </p:txBody>
      </p:sp>
      <p:pic>
        <p:nvPicPr>
          <p:cNvPr id="16386" name="Picture 2" descr="http://worldcoingallery.com/countries/circ_sets/Colombia.jpg"/>
          <p:cNvPicPr>
            <a:picLocks noChangeAspect="1" noChangeArrowheads="1"/>
          </p:cNvPicPr>
          <p:nvPr/>
        </p:nvPicPr>
        <p:blipFill>
          <a:blip r:embed="rId2" cstate="print"/>
          <a:srcRect/>
          <a:stretch>
            <a:fillRect/>
          </a:stretch>
        </p:blipFill>
        <p:spPr bwMode="auto">
          <a:xfrm>
            <a:off x="1981200" y="3886200"/>
            <a:ext cx="4953000" cy="1444625"/>
          </a:xfrm>
          <a:prstGeom prst="rect">
            <a:avLst/>
          </a:prstGeom>
          <a:noFill/>
        </p:spPr>
      </p:pic>
      <p:sp>
        <p:nvSpPr>
          <p:cNvPr id="5" name="Rectangle 4"/>
          <p:cNvSpPr/>
          <p:nvPr/>
        </p:nvSpPr>
        <p:spPr>
          <a:xfrm>
            <a:off x="2362200" y="5486400"/>
            <a:ext cx="3810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Different amounts in pesos.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
                                        <p:tgtEl>
                                          <p:spTgt spid="3">
                                            <p:txEl>
                                              <p:pRg st="0" end="0"/>
                                            </p:txEl>
                                          </p:spTgt>
                                        </p:tgtEl>
                                      </p:cBhvr>
                                    </p:animEffect>
                                    <p:anim calcmode="lin" valueType="num">
                                      <p:cBhvr>
                                        <p:cTn id="13"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
                                        <p:tgtEl>
                                          <p:spTgt spid="3">
                                            <p:txEl>
                                              <p:pRg st="1" end="1"/>
                                            </p:txEl>
                                          </p:spTgt>
                                        </p:tgtEl>
                                      </p:cBhvr>
                                    </p:animEffect>
                                    <p:anim calcmode="lin" valueType="num">
                                      <p:cBhvr>
                                        <p:cTn id="22"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nodeType="clickEffect">
                                  <p:stCondLst>
                                    <p:cond delay="0"/>
                                  </p:stCondLst>
                                  <p:childTnLst>
                                    <p:set>
                                      <p:cBhvr>
                                        <p:cTn id="29" dur="1" fill="hold">
                                          <p:stCondLst>
                                            <p:cond delay="0"/>
                                          </p:stCondLst>
                                        </p:cTn>
                                        <p:tgtEl>
                                          <p:spTgt spid="16386"/>
                                        </p:tgtEl>
                                        <p:attrNameLst>
                                          <p:attrName>style.visibility</p:attrName>
                                        </p:attrNameLst>
                                      </p:cBhvr>
                                      <p:to>
                                        <p:strVal val="visible"/>
                                      </p:to>
                                    </p:set>
                                    <p:animEffect transition="in" filter="box(out)">
                                      <p:cBhvr>
                                        <p:cTn id="30" dur="500"/>
                                        <p:tgtEl>
                                          <p:spTgt spid="16386"/>
                                        </p:tgtEl>
                                      </p:cBhvr>
                                    </p:animEffect>
                                  </p:childTnLst>
                                </p:cTn>
                              </p:par>
                            </p:childTnLst>
                          </p:cTn>
                        </p:par>
                      </p:childTnLst>
                    </p:cTn>
                  </p:par>
                  <p:par>
                    <p:cTn id="31" fill="hold">
                      <p:stCondLst>
                        <p:cond delay="indefinite"/>
                      </p:stCondLst>
                      <p:childTnLst>
                        <p:par>
                          <p:cTn id="32" fill="hold">
                            <p:stCondLst>
                              <p:cond delay="0"/>
                            </p:stCondLst>
                            <p:childTnLst>
                              <p:par>
                                <p:cTn id="33" presetID="58" presetClass="entr" presetSubtype="0" accel="10000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strVal val="#ppt_w*2.5"/>
                                          </p:val>
                                        </p:tav>
                                        <p:tav tm="100000">
                                          <p:val>
                                            <p:strVal val="#ppt_w"/>
                                          </p:val>
                                        </p:tav>
                                      </p:tavLst>
                                    </p:anim>
                                    <p:anim calcmode="lin" valueType="num">
                                      <p:cBhvr>
                                        <p:cTn id="36" dur="1000" fill="hold"/>
                                        <p:tgtEl>
                                          <p:spTgt spid="5"/>
                                        </p:tgtEl>
                                        <p:attrNameLst>
                                          <p:attrName>ppt_h</p:attrName>
                                        </p:attrNameLst>
                                      </p:cBhvr>
                                      <p:tavLst>
                                        <p:tav tm="0">
                                          <p:val>
                                            <p:strVal val="#ppt_h*0.01"/>
                                          </p:val>
                                        </p:tav>
                                        <p:tav tm="100000">
                                          <p:val>
                                            <p:strVal val="#ppt_h"/>
                                          </p:val>
                                        </p:tav>
                                      </p:tavLst>
                                    </p:anim>
                                    <p:anim calcmode="lin" valueType="num">
                                      <p:cBhvr>
                                        <p:cTn id="37" dur="1000" fill="hold"/>
                                        <p:tgtEl>
                                          <p:spTgt spid="5"/>
                                        </p:tgtEl>
                                        <p:attrNameLst>
                                          <p:attrName>ppt_x</p:attrName>
                                        </p:attrNameLst>
                                      </p:cBhvr>
                                      <p:tavLst>
                                        <p:tav tm="0">
                                          <p:val>
                                            <p:strVal val="#ppt_x"/>
                                          </p:val>
                                        </p:tav>
                                        <p:tav tm="100000">
                                          <p:val>
                                            <p:strVal val="#ppt_x"/>
                                          </p:val>
                                        </p:tav>
                                      </p:tavLst>
                                    </p:anim>
                                    <p:anim calcmode="lin" valueType="num">
                                      <p:cBhvr>
                                        <p:cTn id="38" dur="1000" fill="hold"/>
                                        <p:tgtEl>
                                          <p:spTgt spid="5"/>
                                        </p:tgtEl>
                                        <p:attrNameLst>
                                          <p:attrName>ppt_y</p:attrName>
                                        </p:attrNameLst>
                                      </p:cBhvr>
                                      <p:tavLst>
                                        <p:tav tm="0">
                                          <p:val>
                                            <p:strVal val="#ppt_h+1"/>
                                          </p:val>
                                        </p:tav>
                                        <p:tav tm="100000">
                                          <p:val>
                                            <p:strVal val="#ppt_y"/>
                                          </p:val>
                                        </p:tav>
                                      </p:tavLst>
                                    </p:anim>
                                    <p:animEffect transition="in" filter="fade">
                                      <p:cBhvr>
                                        <p:cTn id="3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 INFORMATION</a:t>
            </a:r>
            <a:endParaRPr lang="en-US" dirty="0"/>
          </a:p>
        </p:txBody>
      </p:sp>
      <p:sp>
        <p:nvSpPr>
          <p:cNvPr id="3" name="Content Placeholder 2"/>
          <p:cNvSpPr>
            <a:spLocks noGrp="1"/>
          </p:cNvSpPr>
          <p:nvPr>
            <p:ph idx="1"/>
          </p:nvPr>
        </p:nvSpPr>
        <p:spPr>
          <a:xfrm>
            <a:off x="457200" y="1295400"/>
            <a:ext cx="8229600" cy="2362200"/>
          </a:xfrm>
        </p:spPr>
        <p:txBody>
          <a:bodyPr/>
          <a:lstStyle/>
          <a:p>
            <a:pPr>
              <a:buNone/>
            </a:pPr>
            <a:r>
              <a:rPr lang="en-US" sz="2000" dirty="0" smtClean="0"/>
              <a:t>	“The maximum allowed is 90 days, but DAS officials often stamp 60 or just 30 days.”  </a:t>
            </a:r>
          </a:p>
          <a:p>
            <a:pPr>
              <a:buNone/>
            </a:pPr>
            <a:r>
              <a:rPr lang="en-US" sz="2000" dirty="0" smtClean="0"/>
              <a:t>	“You are entitled to a 30-day extension (costing US$25), which can be obtained from DAS in any departmental capital. The new 30 days begins from the end of the visa already stamped in your passport (so there's no need to wait to the last minute). Most travelers apply for an extension in </a:t>
            </a:r>
            <a:r>
              <a:rPr lang="en-US" sz="2000" u="sng" dirty="0" smtClean="0">
                <a:hlinkClick r:id="rId2"/>
              </a:rPr>
              <a:t>Bogotá</a:t>
            </a:r>
            <a:r>
              <a:rPr lang="en-US" sz="2000" dirty="0" smtClean="0"/>
              <a:t>.”</a:t>
            </a:r>
          </a:p>
          <a:p>
            <a:pPr>
              <a:buNone/>
            </a:pPr>
            <a:endParaRPr lang="en-US" dirty="0"/>
          </a:p>
        </p:txBody>
      </p:sp>
      <p:pic>
        <p:nvPicPr>
          <p:cNvPr id="6146" name="Picture 2" descr="http://farm4.static.flickr.com/3235/3016589460_fd085ec1af.jpg"/>
          <p:cNvPicPr>
            <a:picLocks noChangeAspect="1" noChangeArrowheads="1"/>
          </p:cNvPicPr>
          <p:nvPr/>
        </p:nvPicPr>
        <p:blipFill>
          <a:blip r:embed="rId3" cstate="print"/>
          <a:srcRect/>
          <a:stretch>
            <a:fillRect/>
          </a:stretch>
        </p:blipFill>
        <p:spPr bwMode="auto">
          <a:xfrm>
            <a:off x="1143000" y="3733800"/>
            <a:ext cx="4004505" cy="2667000"/>
          </a:xfrm>
          <a:prstGeom prst="rect">
            <a:avLst/>
          </a:prstGeom>
          <a:noFill/>
        </p:spPr>
      </p:pic>
      <p:sp>
        <p:nvSpPr>
          <p:cNvPr id="5" name="Oval 4"/>
          <p:cNvSpPr/>
          <p:nvPr/>
        </p:nvSpPr>
        <p:spPr>
          <a:xfrm>
            <a:off x="5334000" y="4038600"/>
            <a:ext cx="17526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Travel stamp for Colombia.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8" presetClass="entr" presetSubtype="0" accel="100000" fill="hold" nodeType="clickEffect">
                                  <p:stCondLst>
                                    <p:cond delay="0"/>
                                  </p:stCondLst>
                                  <p:childTnLst>
                                    <p:set>
                                      <p:cBhvr>
                                        <p:cTn id="23" dur="1" fill="hold">
                                          <p:stCondLst>
                                            <p:cond delay="0"/>
                                          </p:stCondLst>
                                        </p:cTn>
                                        <p:tgtEl>
                                          <p:spTgt spid="6146"/>
                                        </p:tgtEl>
                                        <p:attrNameLst>
                                          <p:attrName>style.visibility</p:attrName>
                                        </p:attrNameLst>
                                      </p:cBhvr>
                                      <p:to>
                                        <p:strVal val="visible"/>
                                      </p:to>
                                    </p:set>
                                    <p:anim calcmode="lin" valueType="num">
                                      <p:cBhvr>
                                        <p:cTn id="24" dur="500" fill="hold"/>
                                        <p:tgtEl>
                                          <p:spTgt spid="6146"/>
                                        </p:tgtEl>
                                        <p:attrNameLst>
                                          <p:attrName>ppt_w</p:attrName>
                                        </p:attrNameLst>
                                      </p:cBhvr>
                                      <p:tavLst>
                                        <p:tav tm="0">
                                          <p:val>
                                            <p:strVal val="#ppt_w*2.5"/>
                                          </p:val>
                                        </p:tav>
                                        <p:tav tm="100000">
                                          <p:val>
                                            <p:strVal val="#ppt_w"/>
                                          </p:val>
                                        </p:tav>
                                      </p:tavLst>
                                    </p:anim>
                                    <p:anim calcmode="lin" valueType="num">
                                      <p:cBhvr>
                                        <p:cTn id="25" dur="500" fill="hold"/>
                                        <p:tgtEl>
                                          <p:spTgt spid="6146"/>
                                        </p:tgtEl>
                                        <p:attrNameLst>
                                          <p:attrName>ppt_h</p:attrName>
                                        </p:attrNameLst>
                                      </p:cBhvr>
                                      <p:tavLst>
                                        <p:tav tm="0">
                                          <p:val>
                                            <p:strVal val="#ppt_h*0.01"/>
                                          </p:val>
                                        </p:tav>
                                        <p:tav tm="100000">
                                          <p:val>
                                            <p:strVal val="#ppt_h"/>
                                          </p:val>
                                        </p:tav>
                                      </p:tavLst>
                                    </p:anim>
                                    <p:anim calcmode="lin" valueType="num">
                                      <p:cBhvr>
                                        <p:cTn id="26" dur="500" fill="hold"/>
                                        <p:tgtEl>
                                          <p:spTgt spid="6146"/>
                                        </p:tgtEl>
                                        <p:attrNameLst>
                                          <p:attrName>ppt_x</p:attrName>
                                        </p:attrNameLst>
                                      </p:cBhvr>
                                      <p:tavLst>
                                        <p:tav tm="0">
                                          <p:val>
                                            <p:strVal val="#ppt_x"/>
                                          </p:val>
                                        </p:tav>
                                        <p:tav tm="100000">
                                          <p:val>
                                            <p:strVal val="#ppt_x"/>
                                          </p:val>
                                        </p:tav>
                                      </p:tavLst>
                                    </p:anim>
                                    <p:anim calcmode="lin" valueType="num">
                                      <p:cBhvr>
                                        <p:cTn id="27" dur="500" fill="hold"/>
                                        <p:tgtEl>
                                          <p:spTgt spid="6146"/>
                                        </p:tgtEl>
                                        <p:attrNameLst>
                                          <p:attrName>ppt_y</p:attrName>
                                        </p:attrNameLst>
                                      </p:cBhvr>
                                      <p:tavLst>
                                        <p:tav tm="0">
                                          <p:val>
                                            <p:strVal val="#ppt_h+1"/>
                                          </p:val>
                                        </p:tav>
                                        <p:tav tm="100000">
                                          <p:val>
                                            <p:strVal val="#ppt_y"/>
                                          </p:val>
                                        </p:tav>
                                      </p:tavLst>
                                    </p:anim>
                                    <p:animEffect transition="in" filter="fade">
                                      <p:cBhvr>
                                        <p:cTn id="28" dur="500"/>
                                        <p:tgtEl>
                                          <p:spTgt spid="6146"/>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a:t>
            </a:r>
            <a:endParaRPr lang="en-US" dirty="0"/>
          </a:p>
        </p:txBody>
      </p:sp>
      <p:sp>
        <p:nvSpPr>
          <p:cNvPr id="3" name="Content Placeholder 2"/>
          <p:cNvSpPr>
            <a:spLocks noGrp="1"/>
          </p:cNvSpPr>
          <p:nvPr>
            <p:ph idx="1"/>
          </p:nvPr>
        </p:nvSpPr>
        <p:spPr>
          <a:xfrm>
            <a:off x="457200" y="1600200"/>
            <a:ext cx="8229600" cy="1828800"/>
          </a:xfrm>
        </p:spPr>
        <p:txBody>
          <a:bodyPr/>
          <a:lstStyle/>
          <a:p>
            <a:pPr>
              <a:buNone/>
            </a:pPr>
            <a:r>
              <a:rPr lang="en-US" sz="2000" dirty="0" smtClean="0"/>
              <a:t>	 “Guests are served first and given the largest portion of the dish.”</a:t>
            </a:r>
          </a:p>
          <a:p>
            <a:pPr>
              <a:buNone/>
            </a:pPr>
            <a:r>
              <a:rPr lang="en-US" sz="2000" dirty="0" smtClean="0"/>
              <a:t>	</a:t>
            </a:r>
          </a:p>
          <a:p>
            <a:pPr>
              <a:buNone/>
            </a:pPr>
            <a:r>
              <a:rPr lang="en-US" sz="2000" dirty="0" smtClean="0"/>
              <a:t>	“Along the coasts, fish is a staple food. It is served boiled, baked, or fried. The meal is often rounded out with fried plantains and rice with coconut.”</a:t>
            </a:r>
          </a:p>
          <a:p>
            <a:pPr>
              <a:buNone/>
            </a:pPr>
            <a:endParaRPr lang="en-US" dirty="0"/>
          </a:p>
        </p:txBody>
      </p:sp>
      <p:pic>
        <p:nvPicPr>
          <p:cNvPr id="4" name="Picture 3" descr="Next Image">
            <a:hlinkClick r:id="rId2"/>
          </p:cNvPr>
          <p:cNvPicPr/>
          <p:nvPr/>
        </p:nvPicPr>
        <p:blipFill>
          <a:blip r:embed="rId3" cstate="print"/>
          <a:srcRect/>
          <a:stretch>
            <a:fillRect/>
          </a:stretch>
        </p:blipFill>
        <p:spPr bwMode="auto">
          <a:xfrm>
            <a:off x="1143000" y="3581400"/>
            <a:ext cx="2895600" cy="1981200"/>
          </a:xfrm>
          <a:prstGeom prst="rect">
            <a:avLst/>
          </a:prstGeom>
          <a:noFill/>
          <a:ln w="9525">
            <a:noFill/>
            <a:miter lim="800000"/>
            <a:headEnd/>
            <a:tailEnd/>
          </a:ln>
        </p:spPr>
      </p:pic>
      <p:sp>
        <p:nvSpPr>
          <p:cNvPr id="5" name="Rectangle 4"/>
          <p:cNvSpPr/>
          <p:nvPr/>
        </p:nvSpPr>
        <p:spPr>
          <a:xfrm>
            <a:off x="1219200" y="5867400"/>
            <a:ext cx="2743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Fried fish in Colombia.</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SIMILARITIES</a:t>
            </a:r>
            <a:endParaRPr lang="en-US" dirty="0"/>
          </a:p>
        </p:txBody>
      </p:sp>
      <p:sp>
        <p:nvSpPr>
          <p:cNvPr id="3" name="Content Placeholder 2"/>
          <p:cNvSpPr>
            <a:spLocks noGrp="1"/>
          </p:cNvSpPr>
          <p:nvPr>
            <p:ph idx="1"/>
          </p:nvPr>
        </p:nvSpPr>
        <p:spPr>
          <a:xfrm>
            <a:off x="457200" y="1600200"/>
            <a:ext cx="8229600" cy="4038600"/>
          </a:xfrm>
        </p:spPr>
        <p:txBody>
          <a:bodyPr>
            <a:noAutofit/>
          </a:bodyPr>
          <a:lstStyle/>
          <a:p>
            <a:r>
              <a:rPr lang="en-US" sz="2400" dirty="0" smtClean="0"/>
              <a:t>In both the U.S and Colombia some people go to church.</a:t>
            </a:r>
          </a:p>
          <a:p>
            <a:r>
              <a:rPr lang="en-US" sz="2400" dirty="0" smtClean="0"/>
              <a:t>Colombia and the U.S both have a variety of fish to eat.</a:t>
            </a:r>
          </a:p>
          <a:p>
            <a:r>
              <a:rPr lang="en-US" sz="2400" dirty="0" smtClean="0"/>
              <a:t>In Colombia they have lots of salsas and in the U.S that is one of the most popular foods.</a:t>
            </a:r>
          </a:p>
          <a:p>
            <a:r>
              <a:rPr lang="en-US" sz="2400" dirty="0" smtClean="0"/>
              <a:t>In Colombia they wear light colors and in the US we do too.  While we also have a variety of other clothing colors.</a:t>
            </a:r>
          </a:p>
          <a:p>
            <a:r>
              <a:rPr lang="en-US" sz="2400" dirty="0" smtClean="0"/>
              <a:t>Also in Colombia they eat lots of soups and in the U.S. we eat a lot of soups too.</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from="(-#ppt_w/2)" to="(#ppt_x)" calcmode="lin" valueType="num">
                                      <p:cBhvr>
                                        <p:cTn id="12" dur="600" fill="hold">
                                          <p:stCondLst>
                                            <p:cond delay="0"/>
                                          </p:stCondLst>
                                        </p:cTn>
                                        <p:tgtEl>
                                          <p:spTgt spid="3">
                                            <p:txEl>
                                              <p:pRg st="0" end="0"/>
                                            </p:txEl>
                                          </p:spTgt>
                                        </p:tgtEl>
                                        <p:attrNameLst>
                                          <p:attrName>ppt_x</p:attrName>
                                        </p:attrNameLst>
                                      </p:cBhvr>
                                    </p:anim>
                                    <p:anim from="0" to="-1.0" calcmode="lin" valueType="num">
                                      <p:cBhvr>
                                        <p:cTn id="13" dur="200" decel="50000" autoRev="1" fill="hold">
                                          <p:stCondLst>
                                            <p:cond delay="600"/>
                                          </p:stCondLst>
                                        </p:cTn>
                                        <p:tgtEl>
                                          <p:spTgt spid="3">
                                            <p:txEl>
                                              <p:pRg st="0" end="0"/>
                                            </p:txEl>
                                          </p:spTgt>
                                        </p:tgtEl>
                                        <p:attrNameLst>
                                          <p:attrName>xshear</p:attrName>
                                        </p:attrNameLst>
                                      </p:cBhvr>
                                    </p:anim>
                                    <p:animScale>
                                      <p:cBhvr>
                                        <p:cTn id="14" dur="200" decel="100000" autoRev="1" fill="hold">
                                          <p:stCondLst>
                                            <p:cond delay="600"/>
                                          </p:stCondLst>
                                        </p:cTn>
                                        <p:tgtEl>
                                          <p:spTgt spid="3">
                                            <p:txEl>
                                              <p:pRg st="0" end="0"/>
                                            </p:txEl>
                                          </p:spTgt>
                                        </p:tgtEl>
                                      </p:cBhvr>
                                      <p:from x="100000" y="100000"/>
                                      <p:to x="80000" y="100000"/>
                                    </p:animScale>
                                    <p:anim by="(#ppt_h/3+#ppt_w*0.1)" calcmode="lin" valueType="num">
                                      <p:cBhvr additive="sum">
                                        <p:cTn id="15"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6" fill="hold">
                      <p:stCondLst>
                        <p:cond delay="indefinite"/>
                      </p:stCondLst>
                      <p:childTnLst>
                        <p:par>
                          <p:cTn id="17" fill="hold">
                            <p:stCondLst>
                              <p:cond delay="0"/>
                            </p:stCondLst>
                            <p:childTnLst>
                              <p:par>
                                <p:cTn id="18" presetID="34"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from="(-#ppt_w/2)" to="(#ppt_x)" calcmode="lin" valueType="num">
                                      <p:cBhvr>
                                        <p:cTn id="20" dur="600" fill="hold">
                                          <p:stCondLst>
                                            <p:cond delay="0"/>
                                          </p:stCondLst>
                                        </p:cTn>
                                        <p:tgtEl>
                                          <p:spTgt spid="3">
                                            <p:txEl>
                                              <p:pRg st="1" end="1"/>
                                            </p:txEl>
                                          </p:spTgt>
                                        </p:tgtEl>
                                        <p:attrNameLst>
                                          <p:attrName>ppt_x</p:attrName>
                                        </p:attrNameLst>
                                      </p:cBhvr>
                                    </p:anim>
                                    <p:anim from="0" to="-1.0" calcmode="lin" valueType="num">
                                      <p:cBhvr>
                                        <p:cTn id="21" dur="200" decel="50000" autoRev="1" fill="hold">
                                          <p:stCondLst>
                                            <p:cond delay="600"/>
                                          </p:stCondLst>
                                        </p:cTn>
                                        <p:tgtEl>
                                          <p:spTgt spid="3">
                                            <p:txEl>
                                              <p:pRg st="1" end="1"/>
                                            </p:txEl>
                                          </p:spTgt>
                                        </p:tgtEl>
                                        <p:attrNameLst>
                                          <p:attrName>xshear</p:attrName>
                                        </p:attrNameLst>
                                      </p:cBhvr>
                                    </p:anim>
                                    <p:animScale>
                                      <p:cBhvr>
                                        <p:cTn id="22" dur="200" decel="100000" autoRev="1" fill="hold">
                                          <p:stCondLst>
                                            <p:cond delay="600"/>
                                          </p:stCondLst>
                                        </p:cTn>
                                        <p:tgtEl>
                                          <p:spTgt spid="3">
                                            <p:txEl>
                                              <p:pRg st="1" end="1"/>
                                            </p:txEl>
                                          </p:spTgt>
                                        </p:tgtEl>
                                      </p:cBhvr>
                                      <p:from x="100000" y="100000"/>
                                      <p:to x="80000" y="100000"/>
                                    </p:animScale>
                                    <p:anim by="(#ppt_h/3+#ppt_w*0.1)" calcmode="lin" valueType="num">
                                      <p:cBhvr additive="sum">
                                        <p:cTn id="23"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24" fill="hold">
                      <p:stCondLst>
                        <p:cond delay="indefinite"/>
                      </p:stCondLst>
                      <p:childTnLst>
                        <p:par>
                          <p:cTn id="25" fill="hold">
                            <p:stCondLst>
                              <p:cond delay="0"/>
                            </p:stCondLst>
                            <p:childTnLst>
                              <p:par>
                                <p:cTn id="26" presetID="34"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from="(-#ppt_w/2)" to="(#ppt_x)" calcmode="lin" valueType="num">
                                      <p:cBhvr>
                                        <p:cTn id="28" dur="600" fill="hold">
                                          <p:stCondLst>
                                            <p:cond delay="0"/>
                                          </p:stCondLst>
                                        </p:cTn>
                                        <p:tgtEl>
                                          <p:spTgt spid="3">
                                            <p:txEl>
                                              <p:pRg st="2" end="2"/>
                                            </p:txEl>
                                          </p:spTgt>
                                        </p:tgtEl>
                                        <p:attrNameLst>
                                          <p:attrName>ppt_x</p:attrName>
                                        </p:attrNameLst>
                                      </p:cBhvr>
                                    </p:anim>
                                    <p:anim from="0" to="-1.0" calcmode="lin" valueType="num">
                                      <p:cBhvr>
                                        <p:cTn id="29" dur="200" decel="50000" autoRev="1" fill="hold">
                                          <p:stCondLst>
                                            <p:cond delay="600"/>
                                          </p:stCondLst>
                                        </p:cTn>
                                        <p:tgtEl>
                                          <p:spTgt spid="3">
                                            <p:txEl>
                                              <p:pRg st="2" end="2"/>
                                            </p:txEl>
                                          </p:spTgt>
                                        </p:tgtEl>
                                        <p:attrNameLst>
                                          <p:attrName>xshear</p:attrName>
                                        </p:attrNameLst>
                                      </p:cBhvr>
                                    </p:anim>
                                    <p:animScale>
                                      <p:cBhvr>
                                        <p:cTn id="30" dur="200" decel="100000" autoRev="1" fill="hold">
                                          <p:stCondLst>
                                            <p:cond delay="600"/>
                                          </p:stCondLst>
                                        </p:cTn>
                                        <p:tgtEl>
                                          <p:spTgt spid="3">
                                            <p:txEl>
                                              <p:pRg st="2" end="2"/>
                                            </p:txEl>
                                          </p:spTgt>
                                        </p:tgtEl>
                                      </p:cBhvr>
                                      <p:from x="100000" y="100000"/>
                                      <p:to x="80000" y="100000"/>
                                    </p:animScale>
                                    <p:anim by="(#ppt_h/3+#ppt_w*0.1)" calcmode="lin" valueType="num">
                                      <p:cBhvr additive="sum">
                                        <p:cTn id="31"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32" fill="hold">
                      <p:stCondLst>
                        <p:cond delay="indefinite"/>
                      </p:stCondLst>
                      <p:childTnLst>
                        <p:par>
                          <p:cTn id="33" fill="hold">
                            <p:stCondLst>
                              <p:cond delay="0"/>
                            </p:stCondLst>
                            <p:childTnLst>
                              <p:par>
                                <p:cTn id="34" presetID="34"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from="(-#ppt_w/2)" to="(#ppt_x)" calcmode="lin" valueType="num">
                                      <p:cBhvr>
                                        <p:cTn id="36" dur="600" fill="hold">
                                          <p:stCondLst>
                                            <p:cond delay="0"/>
                                          </p:stCondLst>
                                        </p:cTn>
                                        <p:tgtEl>
                                          <p:spTgt spid="3">
                                            <p:txEl>
                                              <p:pRg st="3" end="3"/>
                                            </p:txEl>
                                          </p:spTgt>
                                        </p:tgtEl>
                                        <p:attrNameLst>
                                          <p:attrName>ppt_x</p:attrName>
                                        </p:attrNameLst>
                                      </p:cBhvr>
                                    </p:anim>
                                    <p:anim from="0" to="-1.0" calcmode="lin" valueType="num">
                                      <p:cBhvr>
                                        <p:cTn id="37" dur="200" decel="50000" autoRev="1" fill="hold">
                                          <p:stCondLst>
                                            <p:cond delay="600"/>
                                          </p:stCondLst>
                                        </p:cTn>
                                        <p:tgtEl>
                                          <p:spTgt spid="3">
                                            <p:txEl>
                                              <p:pRg st="3" end="3"/>
                                            </p:txEl>
                                          </p:spTgt>
                                        </p:tgtEl>
                                        <p:attrNameLst>
                                          <p:attrName>xshear</p:attrName>
                                        </p:attrNameLst>
                                      </p:cBhvr>
                                    </p:anim>
                                    <p:animScale>
                                      <p:cBhvr>
                                        <p:cTn id="38" dur="200" decel="100000" autoRev="1" fill="hold">
                                          <p:stCondLst>
                                            <p:cond delay="600"/>
                                          </p:stCondLst>
                                        </p:cTn>
                                        <p:tgtEl>
                                          <p:spTgt spid="3">
                                            <p:txEl>
                                              <p:pRg st="3" end="3"/>
                                            </p:txEl>
                                          </p:spTgt>
                                        </p:tgtEl>
                                      </p:cBhvr>
                                      <p:from x="100000" y="100000"/>
                                      <p:to x="80000" y="100000"/>
                                    </p:animScale>
                                    <p:anim by="(#ppt_h/3+#ppt_w*0.1)" calcmode="lin" valueType="num">
                                      <p:cBhvr additive="sum">
                                        <p:cTn id="39" dur="200" decel="100000" autoRev="1" fill="hold">
                                          <p:stCondLst>
                                            <p:cond delay="600"/>
                                          </p:stCondLst>
                                        </p:cTn>
                                        <p:tgtEl>
                                          <p:spTgt spid="3">
                                            <p:txEl>
                                              <p:pRg st="3" end="3"/>
                                            </p:txEl>
                                          </p:spTgt>
                                        </p:tgtEl>
                                        <p:attrNameLst>
                                          <p:attrName>ppt_x</p:attrName>
                                        </p:attrNameLst>
                                      </p:cBhvr>
                                    </p:anim>
                                  </p:childTnLst>
                                </p:cTn>
                              </p:par>
                            </p:childTnLst>
                          </p:cTn>
                        </p:par>
                      </p:childTnLst>
                    </p:cTn>
                  </p:par>
                  <p:par>
                    <p:cTn id="40" fill="hold">
                      <p:stCondLst>
                        <p:cond delay="indefinite"/>
                      </p:stCondLst>
                      <p:childTnLst>
                        <p:par>
                          <p:cTn id="41" fill="hold">
                            <p:stCondLst>
                              <p:cond delay="0"/>
                            </p:stCondLst>
                            <p:childTnLst>
                              <p:par>
                                <p:cTn id="42" presetID="34" presetClass="entr" presetSubtype="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from="(-#ppt_w/2)" to="(#ppt_x)" calcmode="lin" valueType="num">
                                      <p:cBhvr>
                                        <p:cTn id="44" dur="600" fill="hold">
                                          <p:stCondLst>
                                            <p:cond delay="0"/>
                                          </p:stCondLst>
                                        </p:cTn>
                                        <p:tgtEl>
                                          <p:spTgt spid="3">
                                            <p:txEl>
                                              <p:pRg st="4" end="4"/>
                                            </p:txEl>
                                          </p:spTgt>
                                        </p:tgtEl>
                                        <p:attrNameLst>
                                          <p:attrName>ppt_x</p:attrName>
                                        </p:attrNameLst>
                                      </p:cBhvr>
                                    </p:anim>
                                    <p:anim from="0" to="-1.0" calcmode="lin" valueType="num">
                                      <p:cBhvr>
                                        <p:cTn id="45" dur="200" decel="50000" autoRev="1" fill="hold">
                                          <p:stCondLst>
                                            <p:cond delay="600"/>
                                          </p:stCondLst>
                                        </p:cTn>
                                        <p:tgtEl>
                                          <p:spTgt spid="3">
                                            <p:txEl>
                                              <p:pRg st="4" end="4"/>
                                            </p:txEl>
                                          </p:spTgt>
                                        </p:tgtEl>
                                        <p:attrNameLst>
                                          <p:attrName>xshear</p:attrName>
                                        </p:attrNameLst>
                                      </p:cBhvr>
                                    </p:anim>
                                    <p:animScale>
                                      <p:cBhvr>
                                        <p:cTn id="46" dur="200" decel="100000" autoRev="1" fill="hold">
                                          <p:stCondLst>
                                            <p:cond delay="600"/>
                                          </p:stCondLst>
                                        </p:cTn>
                                        <p:tgtEl>
                                          <p:spTgt spid="3">
                                            <p:txEl>
                                              <p:pRg st="4" end="4"/>
                                            </p:txEl>
                                          </p:spTgt>
                                        </p:tgtEl>
                                      </p:cBhvr>
                                      <p:from x="100000" y="100000"/>
                                      <p:to x="80000" y="100000"/>
                                    </p:animScale>
                                    <p:anim by="(#ppt_h/3+#ppt_w*0.1)" calcmode="lin" valueType="num">
                                      <p:cBhvr additive="sum">
                                        <p:cTn id="47" dur="200" decel="100000" autoRev="1" fill="hold">
                                          <p:stCondLst>
                                            <p:cond delay="600"/>
                                          </p:stCondLst>
                                        </p:cTn>
                                        <p:tgtEl>
                                          <p:spTgt spid="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We do not have limits on how long you can stay here, but Colombia has limits.</a:t>
            </a:r>
          </a:p>
          <a:p>
            <a:r>
              <a:rPr lang="en-US" dirty="0" smtClean="0"/>
              <a:t>“The U.S. is a country of immigrants and Colombia is not.”</a:t>
            </a:r>
          </a:p>
          <a:p>
            <a:r>
              <a:rPr lang="en-US" dirty="0" smtClean="0"/>
              <a:t>Colombia’s climate is very mild, but the U.S. has a variety of climates.</a:t>
            </a:r>
          </a:p>
          <a:p>
            <a:r>
              <a:rPr lang="en-US" dirty="0" smtClean="0"/>
              <a:t>Most if not all of Colombia speaks Spanish, while most of the U.S. speaks English.</a:t>
            </a:r>
          </a:p>
          <a:p>
            <a:r>
              <a:rPr lang="en-US" dirty="0" smtClean="0"/>
              <a:t>Clothing is very different too, in Colombia people dress by what the weather is doing, while in the U.S. people have a very different variety of clothing styles.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FAST FACTS</a:t>
            </a:r>
            <a:endParaRPr lang="en-US" dirty="0"/>
          </a:p>
        </p:txBody>
      </p:sp>
      <p:sp>
        <p:nvSpPr>
          <p:cNvPr id="3" name="Content Placeholder 2"/>
          <p:cNvSpPr>
            <a:spLocks noGrp="1"/>
          </p:cNvSpPr>
          <p:nvPr>
            <p:ph idx="1"/>
          </p:nvPr>
        </p:nvSpPr>
        <p:spPr/>
        <p:txBody>
          <a:bodyPr>
            <a:normAutofit lnSpcReduction="10000"/>
          </a:bodyPr>
          <a:lstStyle/>
          <a:p>
            <a:r>
              <a:rPr lang="en-US" sz="1800" dirty="0" smtClean="0"/>
              <a:t>“Colombia's population of about 45 million is growing at 1.4 percent annually.”</a:t>
            </a:r>
          </a:p>
          <a:p>
            <a:r>
              <a:rPr lang="en-US" sz="1800" dirty="0" smtClean="0"/>
              <a:t>“In Colombia, clothing is conservative, clean, and well kept. Appropriate attire for each occasion is essential. In urban areas, men wear suits, white shirts, and ties. In cities nearer the coast, suits generally are lighter in color. Women often wear comfortable dresses, and young people in urban areas dress casually. Dress in rural areas is less fashionable, but the people wear neat, clean clothing. Indigenous peoples often wear traditional clothing, which can include wraparound dresses, bowler hats, and </a:t>
            </a:r>
            <a:r>
              <a:rPr lang="en-US" sz="1800" i="1" dirty="0" smtClean="0"/>
              <a:t>ponchos</a:t>
            </a:r>
            <a:r>
              <a:rPr lang="en-US" sz="1800" dirty="0" smtClean="0"/>
              <a:t>.”</a:t>
            </a:r>
          </a:p>
          <a:p>
            <a:r>
              <a:rPr lang="en-US" sz="1800" dirty="0" smtClean="0"/>
              <a:t>“While Colombia's constitution guarantees freedom of religion, nearly 90 percent of the people belong to the Roman Catholic Church.”</a:t>
            </a:r>
          </a:p>
          <a:p>
            <a:r>
              <a:rPr lang="en-US" sz="1800" dirty="0" smtClean="0"/>
              <a:t>Many consider it important to keep hands above the table. In a group, it is impolite to take anything to eat without first offering it to others. Eating on the street is improper. Tipping is not mandatory in restaurants, but some people leave a tip of about 10 percent.</a:t>
            </a:r>
          </a:p>
          <a:p>
            <a:r>
              <a:rPr lang="en-US" sz="1800" dirty="0" smtClean="0"/>
              <a:t>“Colombia is about the size of California and Texas combined.”</a:t>
            </a:r>
          </a:p>
          <a:p>
            <a:endParaRPr lang="en-US" sz="2000" dirty="0" smtClean="0"/>
          </a:p>
          <a:p>
            <a:endParaRPr lang="en-US" sz="2000" dirty="0" smtClean="0"/>
          </a:p>
          <a:p>
            <a:endParaRPr lang="en-US" sz="2000"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153</TotalTime>
  <Words>436</Words>
  <Application>Microsoft Office PowerPoint</Application>
  <PresentationFormat>On-screen Show (4:3)</PresentationFormat>
  <Paragraphs>55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COLOMBIA</vt:lpstr>
      <vt:lpstr>LOCATION</vt:lpstr>
      <vt:lpstr>TOURIST ATTRACTIONS</vt:lpstr>
      <vt:lpstr>MONEY</vt:lpstr>
      <vt:lpstr>TRAVEL INFORMATION</vt:lpstr>
      <vt:lpstr>FOOD</vt:lpstr>
      <vt:lpstr>SIMILARITIES</vt:lpstr>
      <vt:lpstr>DIFFERENCES</vt:lpstr>
      <vt:lpstr>FAST FACTS</vt:lpstr>
      <vt:lpstr>Citations  </vt:lpstr>
    </vt:vector>
  </TitlesOfParts>
  <Company>Massena Central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COLOMBIA</dc:title>
  <dc:creator>MCSNet</dc:creator>
  <cp:lastModifiedBy>MCSNet</cp:lastModifiedBy>
  <cp:revision>40</cp:revision>
  <dcterms:created xsi:type="dcterms:W3CDTF">2009-10-15T12:29:52Z</dcterms:created>
  <dcterms:modified xsi:type="dcterms:W3CDTF">2009-12-07T15:48:19Z</dcterms:modified>
</cp:coreProperties>
</file>