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6F0487-BD2A-476B-9C2F-A70B8B306333}" type="datetimeFigureOut">
              <a:rPr lang="en-US" smtClean="0"/>
              <a:pPr/>
              <a:t>10/21/2009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439391-0D71-4D66-BBDF-F3041427E47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44439391-0D71-4D66-BBDF-F3041427E47A}"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54B6A5-E58F-4F84-B678-68572765D36E}" type="datetimeFigureOut">
              <a:rPr lang="en-US" smtClean="0"/>
              <a:pPr/>
              <a:t>10/21/2009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7D4AFB-77C6-44C9-B22B-D02F043D61F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54B6A5-E58F-4F84-B678-68572765D36E}" type="datetimeFigureOut">
              <a:rPr lang="en-US" smtClean="0"/>
              <a:pPr/>
              <a:t>10/21/2009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7D4AFB-77C6-44C9-B22B-D02F043D61F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54B6A5-E58F-4F84-B678-68572765D36E}" type="datetimeFigureOut">
              <a:rPr lang="en-US" smtClean="0"/>
              <a:pPr/>
              <a:t>10/21/2009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7D4AFB-77C6-44C9-B22B-D02F043D61F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54B6A5-E58F-4F84-B678-68572765D36E}" type="datetimeFigureOut">
              <a:rPr lang="en-US" smtClean="0"/>
              <a:pPr/>
              <a:t>10/21/2009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7D4AFB-77C6-44C9-B22B-D02F043D61F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54B6A5-E58F-4F84-B678-68572765D36E}" type="datetimeFigureOut">
              <a:rPr lang="en-US" smtClean="0"/>
              <a:pPr/>
              <a:t>10/21/2009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7D4AFB-77C6-44C9-B22B-D02F043D61F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754B6A5-E58F-4F84-B678-68572765D36E}" type="datetimeFigureOut">
              <a:rPr lang="en-US" smtClean="0"/>
              <a:pPr/>
              <a:t>10/21/2009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7D4AFB-77C6-44C9-B22B-D02F043D61F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754B6A5-E58F-4F84-B678-68572765D36E}" type="datetimeFigureOut">
              <a:rPr lang="en-US" smtClean="0"/>
              <a:pPr/>
              <a:t>10/21/2009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7D4AFB-77C6-44C9-B22B-D02F043D61F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54B6A5-E58F-4F84-B678-68572765D36E}" type="datetimeFigureOut">
              <a:rPr lang="en-US" smtClean="0"/>
              <a:pPr/>
              <a:t>10/21/2009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7D4AFB-77C6-44C9-B22B-D02F043D61F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54B6A5-E58F-4F84-B678-68572765D36E}" type="datetimeFigureOut">
              <a:rPr lang="en-US" smtClean="0"/>
              <a:pPr/>
              <a:t>10/21/2009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7D4AFB-77C6-44C9-B22B-D02F043D61F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54B6A5-E58F-4F84-B678-68572765D36E}" type="datetimeFigureOut">
              <a:rPr lang="en-US" smtClean="0"/>
              <a:pPr/>
              <a:t>10/21/2009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7D4AFB-77C6-44C9-B22B-D02F043D61F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54B6A5-E58F-4F84-B678-68572765D36E}" type="datetimeFigureOut">
              <a:rPr lang="en-US" smtClean="0"/>
              <a:pPr/>
              <a:t>10/21/2009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7D4AFB-77C6-44C9-B22B-D02F043D61F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54B6A5-E58F-4F84-B678-68572765D36E}" type="datetimeFigureOut">
              <a:rPr lang="en-US" smtClean="0"/>
              <a:pPr/>
              <a:t>10/21/2009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7D4AFB-77C6-44C9-B22B-D02F043D61F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online.culturegrams.com/gallery/albumindex.php?searchstring=&amp;index=5&amp;useraid=70&amp;refername=Photo%20Gallery&amp;referid="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oro Huaco dancers at Fiesta de San Sebastian."/>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ctrTitle"/>
          </p:nvPr>
        </p:nvSpPr>
        <p:spPr>
          <a:xfrm>
            <a:off x="685800" y="2895600"/>
            <a:ext cx="7772400" cy="3810000"/>
          </a:xfrm>
        </p:spPr>
        <p:txBody>
          <a:bodyPr>
            <a:normAutofit fontScale="90000"/>
          </a:bodyPr>
          <a:lstStyle/>
          <a:p>
            <a:r>
              <a:rPr lang="en-US" sz="2000" dirty="0" smtClean="0">
                <a:solidFill>
                  <a:srgbClr val="00B0F0"/>
                </a:solidFill>
              </a:rPr>
              <a:t>Most Nicaraguans are of both European and indigenous ancestry, and the culture of the country reflects the </a:t>
            </a:r>
            <a:r>
              <a:rPr lang="en-US" sz="2000" dirty="0" err="1" smtClean="0">
                <a:solidFill>
                  <a:srgbClr val="00B0F0"/>
                </a:solidFill>
              </a:rPr>
              <a:t>Ibero</a:t>
            </a:r>
            <a:r>
              <a:rPr lang="en-US" sz="2000" dirty="0" smtClean="0">
                <a:solidFill>
                  <a:srgbClr val="00B0F0"/>
                </a:solidFill>
              </a:rPr>
              <a:t>-European and indigenous heritage of its people. Only the indigenous of the eastern half of the country remain ethnically distinct and retain tribal customs and languages. A large black minority, of Afro-Caribbean origin, is concentrated on the Caribbean coast. In the mid-1980s, the central government divided the eastern half of the country--the former department of </a:t>
            </a:r>
            <a:r>
              <a:rPr lang="en-US" sz="2000" dirty="0" err="1" smtClean="0">
                <a:solidFill>
                  <a:srgbClr val="00B0F0"/>
                </a:solidFill>
              </a:rPr>
              <a:t>Zelaya</a:t>
            </a:r>
            <a:r>
              <a:rPr lang="en-US" sz="2000" dirty="0" smtClean="0">
                <a:solidFill>
                  <a:srgbClr val="00B0F0"/>
                </a:solidFill>
              </a:rPr>
              <a:t>--into two autonomous regions and granted the people of the region limited self-rule.</a:t>
            </a:r>
            <a:br>
              <a:rPr lang="en-US" sz="2000" dirty="0" smtClean="0">
                <a:solidFill>
                  <a:srgbClr val="00B0F0"/>
                </a:solidFill>
              </a:rPr>
            </a:br>
            <a:r>
              <a:rPr lang="en-US" sz="2000" dirty="0" smtClean="0">
                <a:solidFill>
                  <a:srgbClr val="00B0F0"/>
                </a:solidFill>
              </a:rPr>
              <a:t>Roman Catholicism is the major religion, but Evangelical Protestant groups have grown recently, and there are strong Anglican and Moravian communities on the Caribbean coast. Most Nicaraguans live in the Pacific lo and the adjacent interior highlands. The population is 58% urban </a:t>
            </a:r>
            <a:endParaRPr lang="en-US" sz="2000" dirty="0"/>
          </a:p>
        </p:txBody>
      </p:sp>
      <p:sp>
        <p:nvSpPr>
          <p:cNvPr id="3" name="Subtitle 2"/>
          <p:cNvSpPr>
            <a:spLocks noGrp="1"/>
          </p:cNvSpPr>
          <p:nvPr>
            <p:ph type="subTitle" idx="1"/>
          </p:nvPr>
        </p:nvSpPr>
        <p:spPr>
          <a:xfrm>
            <a:off x="1524000" y="0"/>
            <a:ext cx="6400800" cy="609600"/>
          </a:xfrm>
        </p:spPr>
        <p:txBody>
          <a:bodyPr>
            <a:normAutofit/>
          </a:bodyPr>
          <a:lstStyle/>
          <a:p>
            <a:r>
              <a:rPr lang="en-US" dirty="0" smtClean="0">
                <a:solidFill>
                  <a:srgbClr val="00B0F0"/>
                </a:solidFill>
              </a:rPr>
              <a:t>        FAMILY</a:t>
            </a:r>
            <a:endParaRPr lang="en-US" dirty="0">
              <a:solidFill>
                <a:srgbClr val="00B0F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Lake Managua and Momotombo volcano."/>
          <p:cNvPicPr>
            <a:picLocks noGrp="1"/>
          </p:cNvPicPr>
          <p:nvPr>
            <p:ph idx="1"/>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533400" y="0"/>
            <a:ext cx="8229600" cy="1524000"/>
          </a:xfrm>
        </p:spPr>
        <p:txBody>
          <a:bodyPr/>
          <a:lstStyle/>
          <a:p>
            <a:r>
              <a:rPr lang="en-US" dirty="0" smtClean="0">
                <a:solidFill>
                  <a:srgbClr val="FF0000"/>
                </a:solidFill>
              </a:rPr>
              <a:t>TOURIST ATTRACTIONS </a:t>
            </a:r>
            <a:endParaRPr lang="en-US" dirty="0">
              <a:solidFill>
                <a:srgbClr val="FF0000"/>
              </a:solidFill>
            </a:endParaRPr>
          </a:p>
        </p:txBody>
      </p:sp>
      <p:sp>
        <p:nvSpPr>
          <p:cNvPr id="6" name="TextBox 5"/>
          <p:cNvSpPr txBox="1"/>
          <p:nvPr/>
        </p:nvSpPr>
        <p:spPr>
          <a:xfrm>
            <a:off x="1905000" y="2456795"/>
            <a:ext cx="5562600" cy="4401205"/>
          </a:xfrm>
          <a:prstGeom prst="rect">
            <a:avLst/>
          </a:prstGeom>
          <a:noFill/>
        </p:spPr>
        <p:txBody>
          <a:bodyPr wrap="square" rtlCol="0">
            <a:spAutoFit/>
          </a:bodyPr>
          <a:lstStyle/>
          <a:p>
            <a:r>
              <a:rPr lang="en-US" sz="1400" dirty="0" smtClean="0">
                <a:solidFill>
                  <a:srgbClr val="FF0000"/>
                </a:solidFill>
              </a:rPr>
              <a:t>Nicaragua has widespread underemployment and the second lowest per capita income in the Western Hemisphere. The US-Central America Free Trade Agreement (CAFTA) has been in effect since April 2006 and has expanded export opportunities for many agricultural and manufactured goods. Textiles and apparel account for nearly 60% of Nicaragua's exports, but recent increases in the minimum wage will likely erode its comparative advantage in this industry. Nicaragua relies on international economic assistance to meet internal- and external-debt financing obligations. In early 2004, Nicaragua secured some $4.5 billion in foreign debt reduction under the Heavily Indebted Poor Countries (HIPC) initiative, and in October 2007, the IMF approved a new poverty reduction and growth facility (PRGF) program. However, severe budget shortfalls resulting from the suspension of large amounts of direct budget support from foreign donors concerned with recent political developments has caused a slowdown in PRGF disbursements. Similarly, private sector concerns surrounding ORTEGA's handling of economic issues have dampened investment. Economic growth has slowed in 2009, due to decreased export demand from the US and Central American markets, lower commodity prices for key agricultural exports, and low remittance growth - remittances are </a:t>
            </a:r>
            <a:endParaRPr lang="en-US" sz="1400" dirty="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flagborder" descr="Nicaragua"/>
          <p:cNvPicPr>
            <a:picLocks noGrp="1"/>
          </p:cNvPicPr>
          <p:nvPr>
            <p:ph idx="1"/>
          </p:nvPr>
        </p:nvPicPr>
        <p:blipFill>
          <a:blip r:embed="rId2" cstate="print"/>
          <a:srcRect/>
          <a:stretch>
            <a:fillRect/>
          </a:stretch>
        </p:blipFill>
        <p:spPr bwMode="auto">
          <a:xfrm>
            <a:off x="0" y="0"/>
            <a:ext cx="9982200" cy="6858000"/>
          </a:xfrm>
          <a:prstGeom prst="rect">
            <a:avLst/>
          </a:prstGeom>
          <a:noFill/>
          <a:ln w="9525">
            <a:noFill/>
            <a:miter lim="800000"/>
            <a:headEnd/>
            <a:tailEnd/>
          </a:ln>
        </p:spPr>
      </p:pic>
      <p:sp>
        <p:nvSpPr>
          <p:cNvPr id="5" name="TextBox 4"/>
          <p:cNvSpPr txBox="1"/>
          <p:nvPr/>
        </p:nvSpPr>
        <p:spPr>
          <a:xfrm>
            <a:off x="1371600" y="533400"/>
            <a:ext cx="8153400" cy="369332"/>
          </a:xfrm>
          <a:prstGeom prst="rect">
            <a:avLst/>
          </a:prstGeom>
          <a:noFill/>
        </p:spPr>
        <p:txBody>
          <a:bodyPr wrap="square" rtlCol="0">
            <a:spAutoFit/>
          </a:bodyPr>
          <a:lstStyle/>
          <a:p>
            <a:endParaRPr lang="en-US" dirty="0"/>
          </a:p>
        </p:txBody>
      </p:sp>
      <p:sp>
        <p:nvSpPr>
          <p:cNvPr id="1025" name="Rectangle 1"/>
          <p:cNvSpPr>
            <a:spLocks noChangeArrowheads="1"/>
          </p:cNvSpPr>
          <p:nvPr/>
        </p:nvSpPr>
        <p:spPr bwMode="auto">
          <a:xfrm>
            <a:off x="762000" y="4648200"/>
            <a:ext cx="8713219"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00"/>
                </a:solidFill>
                <a:effectLst/>
                <a:latin typeface="Calibri"/>
                <a:ea typeface="Times New Roman" pitchFamily="18" charset="0"/>
                <a:cs typeface="Times New Roman" pitchFamily="18" charset="0"/>
              </a:rPr>
              <a:t>·</a:t>
            </a:r>
            <a:r>
              <a:rPr kumimoji="0" lang="en-US" sz="1400" b="0" i="0" u="none" strike="noStrike" cap="none" normalizeH="0" baseline="0" dirty="0" smtClean="0">
                <a:ln>
                  <a:noFill/>
                </a:ln>
                <a:solidFill>
                  <a:srgbClr val="FFFF00"/>
                </a:solidFill>
                <a:effectLst/>
                <a:latin typeface="Verdana" pitchFamily="34" charset="0"/>
                <a:ea typeface="Times New Roman" pitchFamily="18" charset="0"/>
                <a:cs typeface="Times New Roman" pitchFamily="18" charset="0"/>
              </a:rPr>
              <a:t>  Nicaragua is the largest country in Central America. </a:t>
            </a:r>
            <a:endParaRPr kumimoji="0" lang="en-US" sz="14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00"/>
                </a:solidFill>
                <a:effectLst/>
                <a:latin typeface="Calibri"/>
                <a:ea typeface="Times New Roman" pitchFamily="18" charset="0"/>
                <a:cs typeface="Times New Roman" pitchFamily="18" charset="0"/>
              </a:rPr>
              <a:t>·</a:t>
            </a:r>
            <a:r>
              <a:rPr kumimoji="0" lang="en-US" sz="1400" b="0" i="0" u="none" strike="noStrike" cap="none" normalizeH="0" baseline="0" dirty="0" smtClean="0">
                <a:ln>
                  <a:noFill/>
                </a:ln>
                <a:solidFill>
                  <a:srgbClr val="FFFF00"/>
                </a:solidFill>
                <a:effectLst/>
                <a:latin typeface="Verdana" pitchFamily="34" charset="0"/>
                <a:ea typeface="Times New Roman" pitchFamily="18" charset="0"/>
                <a:cs typeface="Times New Roman" pitchFamily="18" charset="0"/>
              </a:rPr>
              <a:t>  One points by extending the chin or puckering the lips in the intended direction. </a:t>
            </a:r>
            <a:endParaRPr kumimoji="0" lang="en-US" sz="14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00"/>
                </a:solidFill>
                <a:effectLst/>
                <a:latin typeface="Calibri"/>
                <a:ea typeface="Times New Roman" pitchFamily="18" charset="0"/>
                <a:cs typeface="Times New Roman" pitchFamily="18" charset="0"/>
              </a:rPr>
              <a:t>·</a:t>
            </a:r>
            <a:r>
              <a:rPr kumimoji="0" lang="en-US" sz="1400" b="0" i="0" u="none" strike="noStrike" cap="none" normalizeH="0" baseline="0" dirty="0" smtClean="0">
                <a:ln>
                  <a:noFill/>
                </a:ln>
                <a:solidFill>
                  <a:srgbClr val="FFFF00"/>
                </a:solidFill>
                <a:effectLst/>
                <a:latin typeface="Verdana" pitchFamily="34" charset="0"/>
                <a:ea typeface="Times New Roman" pitchFamily="18" charset="0"/>
                <a:cs typeface="Times New Roman" pitchFamily="18" charset="0"/>
              </a:rPr>
              <a:t>  The national instrument is the </a:t>
            </a:r>
            <a:r>
              <a:rPr kumimoji="0" lang="en-US" sz="1400" b="0" i="1" u="none" strike="noStrike" cap="none" normalizeH="0" baseline="0" dirty="0" smtClean="0">
                <a:ln>
                  <a:noFill/>
                </a:ln>
                <a:solidFill>
                  <a:srgbClr val="FFFF00"/>
                </a:solidFill>
                <a:effectLst/>
                <a:latin typeface="Verdana" pitchFamily="34" charset="0"/>
                <a:ea typeface="Times New Roman" pitchFamily="18" charset="0"/>
                <a:cs typeface="Times New Roman" pitchFamily="18" charset="0"/>
              </a:rPr>
              <a:t>marimba</a:t>
            </a:r>
            <a:r>
              <a:rPr kumimoji="0" lang="en-US" sz="1400" b="0" i="0" u="none" strike="noStrike" cap="none" normalizeH="0" baseline="0" dirty="0" smtClean="0">
                <a:ln>
                  <a:noFill/>
                </a:ln>
                <a:solidFill>
                  <a:srgbClr val="FFFF00"/>
                </a:solidFill>
                <a:effectLst/>
                <a:latin typeface="Verdana" pitchFamily="34" charset="0"/>
                <a:ea typeface="Times New Roman" pitchFamily="18" charset="0"/>
                <a:cs typeface="Times New Roman" pitchFamily="18" charset="0"/>
              </a:rPr>
              <a:t> (which is similar to a xylophone)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00"/>
                </a:solidFill>
                <a:effectLst/>
                <a:latin typeface="Verdana" pitchFamily="34" charset="0"/>
                <a:ea typeface="Times New Roman" pitchFamily="18" charset="0"/>
                <a:cs typeface="Times New Roman" pitchFamily="18" charset="0"/>
              </a:rPr>
              <a:t>and is usually accompanied by guitars, maracas, and traditional flutes (</a:t>
            </a:r>
            <a:r>
              <a:rPr kumimoji="0" lang="en-US" sz="1400" b="0" i="1" u="none" strike="noStrike" cap="none" normalizeH="0" baseline="0" dirty="0" err="1" smtClean="0">
                <a:ln>
                  <a:noFill/>
                </a:ln>
                <a:solidFill>
                  <a:srgbClr val="FFFF00"/>
                </a:solidFill>
                <a:effectLst/>
                <a:latin typeface="Verdana" pitchFamily="34" charset="0"/>
                <a:ea typeface="Times New Roman" pitchFamily="18" charset="0"/>
                <a:cs typeface="Times New Roman" pitchFamily="18" charset="0"/>
              </a:rPr>
              <a:t>zuls</a:t>
            </a:r>
            <a:r>
              <a:rPr kumimoji="0" lang="en-US" sz="1400" b="0" i="0" u="none" strike="noStrike" cap="none" normalizeH="0" baseline="0" dirty="0" smtClean="0">
                <a:ln>
                  <a:noFill/>
                </a:ln>
                <a:solidFill>
                  <a:srgbClr val="FFFF00"/>
                </a:solidFill>
                <a:effectLst/>
                <a:latin typeface="Verdana" pitchFamily="34" charset="0"/>
                <a:ea typeface="Times New Roman" pitchFamily="18" charset="0"/>
                <a:cs typeface="Times New Roman" pitchFamily="18" charset="0"/>
              </a:rPr>
              <a:t>). </a:t>
            </a:r>
            <a:endParaRPr kumimoji="0" lang="en-US" sz="1400" b="0" i="0" u="none" strike="noStrike" cap="none" normalizeH="0" baseline="0" dirty="0" smtClean="0">
              <a:ln>
                <a:noFill/>
              </a:ln>
              <a:solidFill>
                <a:srgbClr val="FFFF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00"/>
                </a:solidFill>
                <a:effectLst/>
                <a:latin typeface="Calibri"/>
                <a:ea typeface="Times New Roman" pitchFamily="18" charset="0"/>
                <a:cs typeface="Times New Roman" pitchFamily="18" charset="0"/>
              </a:rPr>
              <a:t>·</a:t>
            </a:r>
            <a:r>
              <a:rPr kumimoji="0" lang="en-US" sz="1400" b="0" i="0" u="none" strike="noStrike" cap="none" normalizeH="0" baseline="0" dirty="0" smtClean="0">
                <a:ln>
                  <a:noFill/>
                </a:ln>
                <a:solidFill>
                  <a:srgbClr val="FFFF00"/>
                </a:solidFill>
                <a:effectLst/>
                <a:latin typeface="Verdana" pitchFamily="34" charset="0"/>
                <a:ea typeface="Times New Roman" pitchFamily="18" charset="0"/>
                <a:cs typeface="Times New Roman" pitchFamily="18" charset="0"/>
              </a:rPr>
              <a:t>  Nicaragua was named after </a:t>
            </a:r>
            <a:r>
              <a:rPr kumimoji="0" lang="en-US" sz="1400" b="0" i="0" u="none" strike="noStrike" cap="none" normalizeH="0" baseline="0" dirty="0" err="1" smtClean="0">
                <a:ln>
                  <a:noFill/>
                </a:ln>
                <a:solidFill>
                  <a:srgbClr val="FFFF00"/>
                </a:solidFill>
                <a:effectLst/>
                <a:latin typeface="Verdana" pitchFamily="34" charset="0"/>
                <a:ea typeface="Times New Roman" pitchFamily="18" charset="0"/>
                <a:cs typeface="Times New Roman" pitchFamily="18" charset="0"/>
              </a:rPr>
              <a:t>Nicarao</a:t>
            </a:r>
            <a:r>
              <a:rPr kumimoji="0" lang="en-US" sz="1400" b="0" i="0" u="none" strike="noStrike" cap="none" normalizeH="0" baseline="0" dirty="0" smtClean="0">
                <a:ln>
                  <a:noFill/>
                </a:ln>
                <a:solidFill>
                  <a:srgbClr val="FFFF00"/>
                </a:solidFill>
                <a:effectLst/>
                <a:latin typeface="Verdana" pitchFamily="34" charset="0"/>
                <a:ea typeface="Times New Roman" pitchFamily="18" charset="0"/>
                <a:cs typeface="Times New Roman" pitchFamily="18" charset="0"/>
              </a:rPr>
              <a:t>, the leader of one of the area</a:t>
            </a:r>
            <a:r>
              <a:rPr kumimoji="0" lang="en-US" sz="1400" b="0" i="0" u="none" strike="noStrike" cap="none" normalizeH="0" baseline="0" dirty="0" smtClean="0">
                <a:ln>
                  <a:noFill/>
                </a:ln>
                <a:solidFill>
                  <a:srgbClr val="FFFF00"/>
                </a:solidFill>
                <a:effectLst/>
                <a:latin typeface="Calibri"/>
                <a:ea typeface="Times New Roman" pitchFamily="18" charset="0"/>
                <a:cs typeface="Times New Roman" pitchFamily="18" charset="0"/>
              </a:rPr>
              <a:t>’</a:t>
            </a:r>
            <a:r>
              <a:rPr kumimoji="0" lang="en-US" sz="1400" b="0" i="0" u="none" strike="noStrike" cap="none" normalizeH="0" baseline="0" dirty="0" smtClean="0">
                <a:ln>
                  <a:noFill/>
                </a:ln>
                <a:solidFill>
                  <a:srgbClr val="FFFF00"/>
                </a:solidFill>
                <a:effectLst/>
                <a:latin typeface="Verdana" pitchFamily="34" charset="0"/>
                <a:ea typeface="Times New Roman" pitchFamily="18" charset="0"/>
                <a:cs typeface="Times New Roman" pitchFamily="18" charset="0"/>
              </a:rPr>
              <a:t>s early indigenous groups.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00"/>
                </a:solidFill>
                <a:effectLst/>
                <a:latin typeface="Verdana" pitchFamily="34" charset="0"/>
                <a:ea typeface="Times New Roman" pitchFamily="18" charset="0"/>
                <a:cs typeface="Times New Roman" pitchFamily="18" charset="0"/>
              </a:rPr>
              <a:t> His name was combined with the Spanish word for water, </a:t>
            </a:r>
            <a:r>
              <a:rPr kumimoji="0" lang="en-US" sz="1400" b="0" i="1" u="none" strike="noStrike" cap="none" normalizeH="0" baseline="0" dirty="0" err="1" smtClean="0">
                <a:ln>
                  <a:noFill/>
                </a:ln>
                <a:solidFill>
                  <a:srgbClr val="FFFF00"/>
                </a:solidFill>
                <a:effectLst/>
                <a:latin typeface="Verdana" pitchFamily="34" charset="0"/>
                <a:ea typeface="Times New Roman" pitchFamily="18" charset="0"/>
                <a:cs typeface="Times New Roman" pitchFamily="18" charset="0"/>
              </a:rPr>
              <a:t>agua</a:t>
            </a:r>
            <a:r>
              <a:rPr kumimoji="0" lang="en-US" sz="1400" b="0" i="0" u="none" strike="noStrike" cap="none" normalizeH="0" baseline="0" dirty="0" smtClean="0">
                <a:ln>
                  <a:noFill/>
                </a:ln>
                <a:solidFill>
                  <a:srgbClr val="FFFF00"/>
                </a:solidFill>
                <a:effectLst/>
                <a:latin typeface="Verdana" pitchFamily="34" charset="0"/>
                <a:ea typeface="Times New Roman" pitchFamily="18" charset="0"/>
                <a:cs typeface="Times New Roman" pitchFamily="18" charset="0"/>
              </a:rPr>
              <a:t>, to form the word </a:t>
            </a:r>
            <a:r>
              <a:rPr kumimoji="0" lang="en-US" sz="1400" b="0" i="1" u="none" strike="noStrike" cap="none" normalizeH="0" baseline="0" dirty="0" smtClean="0">
                <a:ln>
                  <a:noFill/>
                </a:ln>
                <a:solidFill>
                  <a:srgbClr val="FFFF00"/>
                </a:solidFill>
                <a:effectLst/>
                <a:latin typeface="Verdana" pitchFamily="34" charset="0"/>
                <a:ea typeface="Times New Roman" pitchFamily="18" charset="0"/>
                <a:cs typeface="Times New Roman" pitchFamily="18" charset="0"/>
              </a:rPr>
              <a:t>Nicaragua</a:t>
            </a:r>
            <a:r>
              <a:rPr kumimoji="0" lang="en-US" sz="1400" b="0" i="0" u="none" strike="noStrike" cap="none" normalizeH="0" baseline="0" dirty="0" smtClean="0">
                <a:ln>
                  <a:noFill/>
                </a:ln>
                <a:solidFill>
                  <a:srgbClr val="FFFF00"/>
                </a:solidFill>
                <a:effectLst/>
                <a:latin typeface="Verdana" pitchFamily="34" charset="0"/>
                <a:ea typeface="Times New Roman" pitchFamily="18" charset="0"/>
                <a:cs typeface="Times New Roman" pitchFamily="18" charset="0"/>
              </a:rPr>
              <a:t>.</a:t>
            </a:r>
            <a:endParaRPr kumimoji="0" lang="en-US" sz="1400" b="0" i="0" u="none" strike="noStrike" cap="none" normalizeH="0" baseline="0" dirty="0" smtClean="0">
              <a:ln>
                <a:noFill/>
              </a:ln>
              <a:solidFill>
                <a:srgbClr val="FFFF00"/>
              </a:solidFill>
              <a:effectLst/>
              <a:latin typeface="Arial" pitchFamily="34" charset="0"/>
            </a:endParaRPr>
          </a:p>
        </p:txBody>
      </p:sp>
      <p:sp>
        <p:nvSpPr>
          <p:cNvPr id="7" name="TextBox 6"/>
          <p:cNvSpPr txBox="1"/>
          <p:nvPr/>
        </p:nvSpPr>
        <p:spPr>
          <a:xfrm>
            <a:off x="3733800" y="609600"/>
            <a:ext cx="2209800" cy="707886"/>
          </a:xfrm>
          <a:prstGeom prst="rect">
            <a:avLst/>
          </a:prstGeom>
          <a:noFill/>
        </p:spPr>
        <p:txBody>
          <a:bodyPr wrap="square" rtlCol="0">
            <a:spAutoFit/>
          </a:bodyPr>
          <a:lstStyle/>
          <a:p>
            <a:r>
              <a:rPr lang="en-US" sz="4000" dirty="0" smtClean="0">
                <a:solidFill>
                  <a:srgbClr val="FFFF00"/>
                </a:solidFill>
              </a:rPr>
              <a:t>   5 facts </a:t>
            </a:r>
            <a:endParaRPr lang="en-US" sz="4000" dirty="0">
              <a:solidFill>
                <a:srgbClr val="FFFF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Next Image">
            <a:hlinkClick r:id="rId2"/>
          </p:cNvPr>
          <p:cNvPicPr>
            <a:picLocks noGrp="1"/>
          </p:cNvPicPr>
          <p:nvPr>
            <p:ph idx="1"/>
          </p:nvPr>
        </p:nvPicPr>
        <p:blipFill>
          <a:blip r:embed="rId3" cstate="print"/>
          <a:srcRect/>
          <a:stretch>
            <a:fillRect/>
          </a:stretch>
        </p:blipFill>
        <p:spPr bwMode="auto">
          <a:xfrm>
            <a:off x="0" y="0"/>
            <a:ext cx="9143999" cy="6858000"/>
          </a:xfrm>
          <a:prstGeom prst="rect">
            <a:avLst/>
          </a:prstGeom>
          <a:noFill/>
          <a:ln w="9525">
            <a:noFill/>
            <a:miter lim="800000"/>
            <a:headEnd/>
            <a:tailEnd/>
          </a:ln>
        </p:spPr>
      </p:pic>
      <p:sp>
        <p:nvSpPr>
          <p:cNvPr id="6" name="TextBox 5"/>
          <p:cNvSpPr txBox="1"/>
          <p:nvPr/>
        </p:nvSpPr>
        <p:spPr>
          <a:xfrm>
            <a:off x="1905000" y="3276600"/>
            <a:ext cx="5105400" cy="369332"/>
          </a:xfrm>
          <a:prstGeom prst="rect">
            <a:avLst/>
          </a:prstGeom>
          <a:noFill/>
        </p:spPr>
        <p:txBody>
          <a:bodyPr wrap="square" rtlCol="0">
            <a:spAutoFit/>
          </a:bodyPr>
          <a:lstStyle/>
          <a:p>
            <a:endParaRPr lang="en-US" dirty="0"/>
          </a:p>
        </p:txBody>
      </p:sp>
      <p:sp>
        <p:nvSpPr>
          <p:cNvPr id="1025" name="Rectangle 1"/>
          <p:cNvSpPr>
            <a:spLocks noChangeArrowheads="1"/>
          </p:cNvSpPr>
          <p:nvPr/>
        </p:nvSpPr>
        <p:spPr bwMode="auto">
          <a:xfrm>
            <a:off x="609600" y="838200"/>
            <a:ext cx="8079712"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7030A0"/>
                </a:solidFill>
                <a:effectLst/>
                <a:latin typeface="Verdana" pitchFamily="34" charset="0"/>
                <a:ea typeface="Calibri" pitchFamily="34" charset="0"/>
                <a:cs typeface="Times New Roman" pitchFamily="18" charset="0"/>
              </a:rPr>
              <a:t>Yucca and beans are grown on this </a:t>
            </a:r>
            <a:r>
              <a:rPr kumimoji="0" lang="en-US" sz="1200" b="0" i="1" u="none" strike="noStrike" cap="none" normalizeH="0" baseline="0" dirty="0" err="1" smtClean="0">
                <a:ln>
                  <a:noFill/>
                </a:ln>
                <a:solidFill>
                  <a:srgbClr val="7030A0"/>
                </a:solidFill>
                <a:effectLst/>
                <a:latin typeface="Verdana" pitchFamily="34" charset="0"/>
                <a:ea typeface="Calibri" pitchFamily="34" charset="0"/>
                <a:cs typeface="Times New Roman" pitchFamily="18" charset="0"/>
              </a:rPr>
              <a:t>finca</a:t>
            </a:r>
            <a:r>
              <a:rPr kumimoji="0" lang="en-US" sz="1200" b="0" i="0" u="none" strike="noStrike" cap="none" normalizeH="0" baseline="0" dirty="0" smtClean="0">
                <a:ln>
                  <a:noFill/>
                </a:ln>
                <a:solidFill>
                  <a:srgbClr val="7030A0"/>
                </a:solidFill>
                <a:effectLst/>
                <a:latin typeface="Verdana" pitchFamily="34" charset="0"/>
                <a:ea typeface="Calibri" pitchFamily="34" charset="0"/>
                <a:cs typeface="Times New Roman" pitchFamily="18" charset="0"/>
              </a:rPr>
              <a:t> (farm). Although it is the largest country in Central America,</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7030A0"/>
                </a:solidFill>
                <a:effectLst/>
                <a:latin typeface="Verdana" pitchFamily="34" charset="0"/>
                <a:ea typeface="Calibri" pitchFamily="34" charset="0"/>
                <a:cs typeface="Times New Roman" pitchFamily="18" charset="0"/>
              </a:rPr>
              <a:t> only about 20 percent of Nicaragua's land is suitable for cultivation. Still, almost half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7030A0"/>
                </a:solidFill>
                <a:effectLst/>
                <a:latin typeface="Verdana" pitchFamily="34" charset="0"/>
                <a:ea typeface="Calibri" pitchFamily="34" charset="0"/>
                <a:cs typeface="Times New Roman" pitchFamily="18" charset="0"/>
              </a:rPr>
              <a:t>of Nicaraguans make their living in agriculture. (</a:t>
            </a:r>
            <a:r>
              <a:rPr kumimoji="0" lang="en-US" sz="1200" b="0" i="0" u="none" strike="noStrike" cap="none" normalizeH="0" baseline="0" dirty="0" err="1" smtClean="0">
                <a:ln>
                  <a:noFill/>
                </a:ln>
                <a:solidFill>
                  <a:srgbClr val="7030A0"/>
                </a:solidFill>
                <a:effectLst/>
                <a:latin typeface="Verdana" pitchFamily="34" charset="0"/>
                <a:ea typeface="Calibri" pitchFamily="34" charset="0"/>
                <a:cs typeface="Times New Roman" pitchFamily="18" charset="0"/>
              </a:rPr>
              <a:t>Mulukuku</a:t>
            </a:r>
            <a:r>
              <a:rPr kumimoji="0" lang="en-US" sz="1200" b="0" i="0" u="none" strike="noStrike" cap="none" normalizeH="0" baseline="0" dirty="0" smtClean="0">
                <a:ln>
                  <a:noFill/>
                </a:ln>
                <a:solidFill>
                  <a:srgbClr val="7030A0"/>
                </a:solidFill>
                <a:effectLst/>
                <a:latin typeface="Verdana" pitchFamily="34" charset="0"/>
                <a:ea typeface="Calibri" pitchFamily="34" charset="0"/>
                <a:cs typeface="Times New Roman" pitchFamily="18" charset="0"/>
              </a:rPr>
              <a:t>, Nicaragua, February 2007)</a:t>
            </a:r>
            <a:endParaRPr kumimoji="0" lang="en-US" sz="1200" b="0" i="0" u="none" strike="noStrike" cap="none" normalizeH="0" baseline="0" dirty="0" smtClean="0">
              <a:ln>
                <a:noFill/>
              </a:ln>
              <a:solidFill>
                <a:srgbClr val="7030A0"/>
              </a:solidFill>
              <a:effectLst/>
              <a:latin typeface="Arial" pitchFamily="34" charset="0"/>
            </a:endParaRPr>
          </a:p>
        </p:txBody>
      </p:sp>
      <p:sp>
        <p:nvSpPr>
          <p:cNvPr id="8" name="TextBox 7"/>
          <p:cNvSpPr txBox="1"/>
          <p:nvPr/>
        </p:nvSpPr>
        <p:spPr>
          <a:xfrm>
            <a:off x="1981200" y="0"/>
            <a:ext cx="2819400" cy="369332"/>
          </a:xfrm>
          <a:prstGeom prst="rect">
            <a:avLst/>
          </a:prstGeom>
          <a:noFill/>
        </p:spPr>
        <p:txBody>
          <a:bodyPr wrap="square" rtlCol="0">
            <a:spAutoFit/>
          </a:bodyPr>
          <a:lstStyle/>
          <a:p>
            <a:r>
              <a:rPr lang="en-US" dirty="0" smtClean="0">
                <a:solidFill>
                  <a:srgbClr val="7030A0"/>
                </a:solidFill>
              </a:rPr>
              <a:t>       Natural resources</a:t>
            </a:r>
            <a:endParaRPr lang="en-US"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Bibliography </a:t>
            </a:r>
            <a:endParaRPr lang="en-US" dirty="0"/>
          </a:p>
        </p:txBody>
      </p:sp>
      <p:sp>
        <p:nvSpPr>
          <p:cNvPr id="7" name="Content Placeholder 6"/>
          <p:cNvSpPr>
            <a:spLocks noGrp="1"/>
          </p:cNvSpPr>
          <p:nvPr>
            <p:ph idx="1"/>
          </p:nvPr>
        </p:nvSpPr>
        <p:spPr>
          <a:xfrm>
            <a:off x="457200" y="1600200"/>
            <a:ext cx="8229600" cy="4525963"/>
          </a:xfrm>
        </p:spPr>
        <p:txBody>
          <a:bodyPr/>
          <a:lstStyle/>
          <a:p>
            <a:pPr>
              <a:buNone/>
            </a:pPr>
            <a:r>
              <a:rPr lang="en-US" sz="1200" dirty="0" smtClean="0"/>
              <a:t>Information:</a:t>
            </a:r>
          </a:p>
          <a:p>
            <a:pPr>
              <a:buNone/>
            </a:pPr>
            <a:endParaRPr lang="en-US" sz="1200" dirty="0" smtClean="0"/>
          </a:p>
          <a:p>
            <a:pPr>
              <a:buNone/>
            </a:pPr>
            <a:r>
              <a:rPr lang="en-US" sz="1200" dirty="0" smtClean="0"/>
              <a:t>"</a:t>
            </a:r>
            <a:r>
              <a:rPr lang="en-US" sz="1200" dirty="0" smtClean="0"/>
              <a:t>Nicaragua." </a:t>
            </a:r>
            <a:r>
              <a:rPr lang="en-US" sz="1200" i="1" dirty="0" err="1" smtClean="0"/>
              <a:t>CultureGrams</a:t>
            </a:r>
            <a:r>
              <a:rPr lang="en-US" sz="1200" i="1" dirty="0" smtClean="0"/>
              <a:t> Online Edition</a:t>
            </a:r>
            <a:r>
              <a:rPr lang="en-US" sz="1200" dirty="0" smtClean="0"/>
              <a:t>. </a:t>
            </a:r>
            <a:r>
              <a:rPr lang="en-US" sz="1200" dirty="0" err="1" smtClean="0"/>
              <a:t>ProQuest</a:t>
            </a:r>
            <a:r>
              <a:rPr lang="en-US" sz="1200" dirty="0" smtClean="0"/>
              <a:t>, 2009. Web. 21 Oct 2009</a:t>
            </a:r>
            <a:r>
              <a:rPr lang="en-US" sz="1200" dirty="0" smtClean="0"/>
              <a:t>.</a:t>
            </a:r>
          </a:p>
          <a:p>
            <a:pPr>
              <a:buNone/>
            </a:pPr>
            <a:endParaRPr lang="en-US" sz="1200" dirty="0" smtClean="0"/>
          </a:p>
          <a:p>
            <a:pPr>
              <a:buNone/>
            </a:pPr>
            <a:endParaRPr lang="en-US" sz="1200" dirty="0" smtClean="0"/>
          </a:p>
          <a:p>
            <a:pPr>
              <a:buNone/>
            </a:pPr>
            <a:r>
              <a:rPr lang="en-US" sz="1200" dirty="0" smtClean="0"/>
              <a:t>Images:</a:t>
            </a:r>
          </a:p>
          <a:p>
            <a:pPr>
              <a:buNone/>
            </a:pPr>
            <a:r>
              <a:rPr lang="en-US" sz="1200" dirty="0" smtClean="0"/>
              <a:t>Flag of Nicaragua." Image. </a:t>
            </a:r>
            <a:r>
              <a:rPr lang="en-US" sz="1200" i="1" dirty="0" err="1" smtClean="0"/>
              <a:t>CultureGrams</a:t>
            </a:r>
            <a:r>
              <a:rPr lang="en-US" sz="1200" i="1" dirty="0" smtClean="0"/>
              <a:t> Online Edition</a:t>
            </a:r>
            <a:r>
              <a:rPr lang="en-US" sz="1200" dirty="0" smtClean="0"/>
              <a:t>. </a:t>
            </a:r>
            <a:r>
              <a:rPr lang="en-US" sz="1200" dirty="0" err="1" smtClean="0"/>
              <a:t>ProQuest</a:t>
            </a:r>
            <a:r>
              <a:rPr lang="en-US" sz="1200" dirty="0" smtClean="0"/>
              <a:t>, 2009. Web. 21 Oct 2009</a:t>
            </a:r>
          </a:p>
          <a:p>
            <a:pPr>
              <a:buNone/>
            </a:pPr>
            <a:r>
              <a:rPr lang="en-US" sz="1200" i="1" dirty="0" err="1" smtClean="0"/>
              <a:t>Finca</a:t>
            </a:r>
            <a:r>
              <a:rPr lang="en-US" sz="1200" dirty="0" smtClean="0"/>
              <a:t>. 2007. Photograph. Collection of </a:t>
            </a:r>
            <a:r>
              <a:rPr lang="en-US" sz="1200" dirty="0" err="1" smtClean="0"/>
              <a:t>CultureGrams</a:t>
            </a:r>
            <a:r>
              <a:rPr lang="en-US" sz="1200" dirty="0" smtClean="0"/>
              <a:t>. </a:t>
            </a:r>
            <a:r>
              <a:rPr lang="en-US" sz="1200" dirty="0" err="1" smtClean="0"/>
              <a:t>ProQuest</a:t>
            </a:r>
            <a:r>
              <a:rPr lang="en-US" sz="1200" dirty="0" smtClean="0"/>
              <a:t>, 2009. Web. 21 Oct 2009</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530</Words>
  <Application>Microsoft Office PowerPoint</Application>
  <PresentationFormat>On-screen Show (4:3)</PresentationFormat>
  <Paragraphs>25</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Most Nicaraguans are of both European and indigenous ancestry, and the culture of the country reflects the Ibero-European and indigenous heritage of its people. Only the indigenous of the eastern half of the country remain ethnically distinct and retain tribal customs and languages. A large black minority, of Afro-Caribbean origin, is concentrated on the Caribbean coast. In the mid-1980s, the central government divided the eastern half of the country--the former department of Zelaya--into two autonomous regions and granted the people of the region limited self-rule. Roman Catholicism is the major religion, but Evangelical Protestant groups have grown recently, and there are strong Anglican and Moravian communities on the Caribbean coast. Most Nicaraguans live in the Pacific lo and the adjacent interior highlands. The population is 58% urban </vt:lpstr>
      <vt:lpstr>TOURIST ATTRACTIONS </vt:lpstr>
      <vt:lpstr>Slide 3</vt:lpstr>
      <vt:lpstr>Slide 4</vt:lpstr>
      <vt:lpstr>Bibliography </vt:lpstr>
    </vt:vector>
  </TitlesOfParts>
  <Company>Massena Central School District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Most Nicaraguans are of both European and indigenous ancestry, and the culture of the country reflects the Ibero-European and indigenous heritage of its people. Only the indigenous of the eastern half of the country remain ethnically distinct and retain tribal customs and languages. A large black minority, of Afro-Caribbean origin, is concentrated on the Caribbean coast. In the mid-1980s, the central government divided the eastern half of the country--the former department of Zelaya--into two autonomous regions and granted the people of the region limited self-rule. Roman Catholicism is the major religion, but Evangelical Protestant groups have grown recently, and there are strong Anglican and Moravian communities on the Caribbean coast. Most Nicaraguans live in the Pacific lo and the adjacent interior highlands. The population is 58% urban  </dc:title>
  <dc:creator>MCSNet</dc:creator>
  <cp:lastModifiedBy>MCSNet</cp:lastModifiedBy>
  <cp:revision>10</cp:revision>
  <dcterms:created xsi:type="dcterms:W3CDTF">2009-10-19T19:32:02Z</dcterms:created>
  <dcterms:modified xsi:type="dcterms:W3CDTF">2009-10-21T12:15:03Z</dcterms:modified>
</cp:coreProperties>
</file>